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9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713" autoAdjust="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EEB40-42CC-4849-A27B-4C347DC36AE0}" type="datetimeFigureOut">
              <a:rPr lang="it-IT" smtClean="0"/>
              <a:pPr/>
              <a:t>10/10/2018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4798BE-CE15-45A7-9690-7AB83A37D96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4798BE-CE15-45A7-9690-7AB83A37D96A}" type="slidenum">
              <a:rPr lang="it-IT" smtClean="0"/>
              <a:pPr/>
              <a:t>3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iangolo isosce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28" name="Segnaposto data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9A379EB0-29B3-4B5E-BA28-37D0CAC9E436}" type="datetimeFigureOut">
              <a:rPr lang="it-IT" smtClean="0"/>
              <a:pPr/>
              <a:t>10/10/2018</a:t>
            </a:fld>
            <a:endParaRPr lang="it-IT"/>
          </a:p>
        </p:txBody>
      </p:sp>
      <p:sp>
        <p:nvSpPr>
          <p:cNvPr id="17" name="Segnaposto piè di pagina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it-IT"/>
          </a:p>
        </p:txBody>
      </p:sp>
      <p:sp>
        <p:nvSpPr>
          <p:cNvPr id="29" name="Segnaposto numero diapositiva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D742BAA4-84E0-4C77-9281-9CAB9140606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79EB0-29B3-4B5E-BA28-37D0CAC9E436}" type="datetimeFigureOut">
              <a:rPr lang="it-IT" smtClean="0"/>
              <a:pPr/>
              <a:t>10/10/2018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2BAA4-84E0-4C77-9281-9CAB9140606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79EB0-29B3-4B5E-BA28-37D0CAC9E436}" type="datetimeFigureOut">
              <a:rPr lang="it-IT" smtClean="0"/>
              <a:pPr/>
              <a:t>10/10/2018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2BAA4-84E0-4C77-9281-9CAB9140606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9A379EB0-29B3-4B5E-BA28-37D0CAC9E436}" type="datetimeFigureOut">
              <a:rPr lang="it-IT" smtClean="0"/>
              <a:pPr/>
              <a:t>10/10/2018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2BAA4-84E0-4C77-9281-9CAB9140606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olo rettangolo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Triangolo isosce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9A379EB0-29B3-4B5E-BA28-37D0CAC9E436}" type="datetimeFigureOut">
              <a:rPr lang="it-IT" smtClean="0"/>
              <a:pPr/>
              <a:t>10/10/2018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D742BAA4-84E0-4C77-9281-9CAB9140606A}" type="slidenum">
              <a:rPr lang="it-IT" smtClean="0"/>
              <a:pPr/>
              <a:t>‹N›</a:t>
            </a:fld>
            <a:endParaRPr lang="it-IT"/>
          </a:p>
        </p:txBody>
      </p:sp>
      <p:cxnSp>
        <p:nvCxnSpPr>
          <p:cNvPr id="11" name="Connettore 1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9A379EB0-29B3-4B5E-BA28-37D0CAC9E436}" type="datetimeFigureOut">
              <a:rPr lang="it-IT" smtClean="0"/>
              <a:pPr/>
              <a:t>10/10/2018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D742BAA4-84E0-4C77-9281-9CAB9140606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9A379EB0-29B3-4B5E-BA28-37D0CAC9E436}" type="datetimeFigureOut">
              <a:rPr lang="it-IT" smtClean="0"/>
              <a:pPr/>
              <a:t>10/10/2018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D742BAA4-84E0-4C77-9281-9CAB9140606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79EB0-29B3-4B5E-BA28-37D0CAC9E436}" type="datetimeFigureOut">
              <a:rPr lang="it-IT" smtClean="0"/>
              <a:pPr/>
              <a:t>10/10/2018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2BAA4-84E0-4C77-9281-9CAB9140606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9A379EB0-29B3-4B5E-BA28-37D0CAC9E436}" type="datetimeFigureOut">
              <a:rPr lang="it-IT" smtClean="0"/>
              <a:pPr/>
              <a:t>10/10/2018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D742BAA4-84E0-4C77-9281-9CAB9140606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9A379EB0-29B3-4B5E-BA28-37D0CAC9E436}" type="datetimeFigureOut">
              <a:rPr lang="it-IT" smtClean="0"/>
              <a:pPr/>
              <a:t>10/10/2018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D742BAA4-84E0-4C77-9281-9CAB9140606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9A379EB0-29B3-4B5E-BA28-37D0CAC9E436}" type="datetimeFigureOut">
              <a:rPr lang="it-IT" smtClean="0"/>
              <a:pPr/>
              <a:t>10/10/2018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D742BAA4-84E0-4C77-9281-9CAB9140606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riangolo rettangolo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Connettore 1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1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3" name="Segnaposto testo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9A379EB0-29B3-4B5E-BA28-37D0CAC9E436}" type="datetimeFigureOut">
              <a:rPr lang="it-IT" smtClean="0"/>
              <a:pPr/>
              <a:t>10/10/2018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it-IT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D742BAA4-84E0-4C77-9281-9CAB9140606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b="1" dirty="0" smtClean="0">
                <a:latin typeface="Century Gothic" pitchFamily="34" charset="0"/>
              </a:rPr>
              <a:t>WORKSHOP</a:t>
            </a:r>
            <a:br>
              <a:rPr lang="it-IT" b="1" dirty="0" smtClean="0">
                <a:latin typeface="Century Gothic" pitchFamily="34" charset="0"/>
              </a:rPr>
            </a:br>
            <a:r>
              <a:rPr lang="it-IT" b="1" dirty="0" smtClean="0">
                <a:latin typeface="Century Gothic" pitchFamily="34" charset="0"/>
              </a:rPr>
              <a:t>PATRONATO E CAF</a:t>
            </a:r>
            <a:endParaRPr lang="it-IT" b="1" dirty="0">
              <a:latin typeface="Century Gothic" pitchFamily="34" charset="0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>
                <a:solidFill>
                  <a:schemeClr val="tx1"/>
                </a:solidFill>
                <a:latin typeface="Century Gothic" pitchFamily="34" charset="0"/>
              </a:rPr>
              <a:t>Roma 11-12 ottobre 2018</a:t>
            </a:r>
          </a:p>
          <a:p>
            <a:r>
              <a:rPr lang="it-IT" sz="2800" b="1" dirty="0" smtClean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 UGL AGRICOLI E </a:t>
            </a:r>
            <a:r>
              <a:rPr lang="it-IT" sz="2800" b="1" dirty="0" smtClean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FORESTALI</a:t>
            </a:r>
          </a:p>
          <a:p>
            <a:r>
              <a:rPr lang="it-IT" sz="2000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Aharoni" pitchFamily="2" charset="-79"/>
                <a:cs typeface="Aharoni" pitchFamily="2" charset="-79"/>
              </a:rPr>
              <a:t>A cura di Valentina MAIO</a:t>
            </a:r>
            <a:endParaRPr lang="it-IT" sz="2000" b="1" dirty="0">
              <a:solidFill>
                <a:schemeClr val="accent5">
                  <a:lumMod val="40000"/>
                  <a:lumOff val="60000"/>
                </a:schemeClr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2049" name="AutoShape 1"/>
          <p:cNvSpPr>
            <a:spLocks noChangeShapeType="1"/>
          </p:cNvSpPr>
          <p:nvPr/>
        </p:nvSpPr>
        <p:spPr bwMode="auto">
          <a:xfrm flipV="1">
            <a:off x="251520" y="6525344"/>
            <a:ext cx="6444208" cy="45719"/>
          </a:xfrm>
          <a:prstGeom prst="straightConnector1">
            <a:avLst/>
          </a:prstGeom>
          <a:noFill/>
          <a:ln w="76200">
            <a:solidFill>
              <a:srgbClr val="00B0F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17716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pic>
        <p:nvPicPr>
          <p:cNvPr id="8" name="Immagine 7" descr="LOGO UGL AGROALIMENTARE.png"/>
          <p:cNvPicPr/>
          <p:nvPr/>
        </p:nvPicPr>
        <p:blipFill>
          <a:blip r:embed="rId2" cstate="print"/>
          <a:srcRect t="7547" r="819" b="13208"/>
          <a:stretch>
            <a:fillRect/>
          </a:stretch>
        </p:blipFill>
        <p:spPr bwMode="auto">
          <a:xfrm>
            <a:off x="251520" y="5157192"/>
            <a:ext cx="6408712" cy="1016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it-IT" dirty="0" smtClean="0"/>
              <a:t>MISIA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ln w="57150">
            <a:solidFill>
              <a:schemeClr val="tx2">
                <a:lumMod val="20000"/>
                <a:lumOff val="80000"/>
              </a:schemeClr>
            </a:solidFill>
          </a:ln>
        </p:spPr>
        <p:txBody>
          <a:bodyPr>
            <a:normAutofit/>
          </a:bodyPr>
          <a:lstStyle/>
          <a:p>
            <a:endParaRPr lang="it-IT" dirty="0" smtClean="0"/>
          </a:p>
          <a:p>
            <a:r>
              <a:rPr lang="it-IT" u="sng" dirty="0" smtClean="0"/>
              <a:t>A COSA SERVE IL MISIA</a:t>
            </a:r>
          </a:p>
          <a:p>
            <a:pPr lvl="1" algn="just">
              <a:buNone/>
            </a:pPr>
            <a:r>
              <a:rPr lang="it-IT" dirty="0" smtClean="0"/>
              <a:t>   </a:t>
            </a:r>
          </a:p>
          <a:p>
            <a:pPr lvl="1" algn="just">
              <a:buNone/>
            </a:pPr>
            <a:r>
              <a:rPr lang="it-IT" dirty="0" smtClean="0"/>
              <a:t>   Oltre a rappresentare l’unico sistema di Anagrafica centralizzato attualmente utilizzato dal Patronato ACAI ENAS, rappresenta uno strumento valido per l’operatore.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it-IT" dirty="0" smtClean="0"/>
              <a:t>MISIA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ln w="57150">
            <a:solidFill>
              <a:schemeClr val="tx2">
                <a:lumMod val="20000"/>
                <a:lumOff val="80000"/>
              </a:schemeClr>
            </a:solidFill>
          </a:ln>
        </p:spPr>
        <p:txBody>
          <a:bodyPr/>
          <a:lstStyle/>
          <a:p>
            <a:r>
              <a:rPr lang="it-IT" u="sng" dirty="0" smtClean="0"/>
              <a:t>VANTAGGI PER L’OPERATORE</a:t>
            </a:r>
          </a:p>
          <a:p>
            <a:pPr>
              <a:buNone/>
            </a:pPr>
            <a:endParaRPr lang="it-IT" dirty="0" smtClean="0"/>
          </a:p>
          <a:p>
            <a:pPr algn="just">
              <a:buNone/>
            </a:pPr>
            <a:r>
              <a:rPr lang="it-IT" dirty="0"/>
              <a:t>	</a:t>
            </a:r>
            <a:r>
              <a:rPr lang="it-IT" b="1" dirty="0" smtClean="0"/>
              <a:t>1)</a:t>
            </a:r>
            <a:r>
              <a:rPr lang="it-IT" dirty="0" smtClean="0"/>
              <a:t> Monitoraggio costante delle pratiche lavorate e dei relativi punteggi riconosciuti;</a:t>
            </a:r>
          </a:p>
          <a:p>
            <a:pPr algn="just">
              <a:buNone/>
            </a:pPr>
            <a:r>
              <a:rPr lang="it-IT" dirty="0" smtClean="0"/>
              <a:t>	</a:t>
            </a:r>
            <a:r>
              <a:rPr lang="it-IT" b="1" dirty="0" smtClean="0"/>
              <a:t>2)</a:t>
            </a:r>
            <a:r>
              <a:rPr lang="it-IT" dirty="0" smtClean="0"/>
              <a:t> Possibilità di dialogare direttamente con INPS (COOPERAZIONE APPLICATIVA)</a:t>
            </a:r>
            <a:endParaRPr lang="it-IT" dirty="0"/>
          </a:p>
          <a:p>
            <a:pPr algn="just"/>
            <a:endParaRPr lang="it-IT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INPS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u="sng" dirty="0" smtClean="0"/>
              <a:t>ACCESSO SPID</a:t>
            </a:r>
          </a:p>
          <a:p>
            <a:pPr>
              <a:buNone/>
            </a:pPr>
            <a:r>
              <a:rPr lang="it-IT" dirty="0" smtClean="0"/>
              <a:t>	Per accedere al sito INPS e trasmettere pratiche per il cittadino, è obbligatorio essere autorizzati dal Patronato.</a:t>
            </a:r>
          </a:p>
          <a:p>
            <a:pPr>
              <a:buNone/>
            </a:pPr>
            <a:r>
              <a:rPr lang="it-IT" dirty="0" smtClean="0"/>
              <a:t>	Da qualche anno è obbligatorio per gli operatori di Patronato essere abilitati a SPID – Con questa procedura viene certificata la mail e il numero di cellulare di ogni singolo operatore</a:t>
            </a:r>
          </a:p>
          <a:p>
            <a:endParaRPr lang="it-IT" dirty="0"/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609600" y="419894"/>
            <a:ext cx="8229600" cy="1399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anchor="ctr">
            <a:normAutofit fontScale="60000" lnSpcReduction="20000"/>
          </a:bodyPr>
          <a:lstStyle/>
          <a:p>
            <a:pPr marL="484632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200" b="0" i="0" u="none" strike="noStrike" kern="1200" cap="none" spc="0" normalizeH="0" baseline="0" noProof="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lt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it-IT" sz="4200" b="0" i="0" u="none" strike="noStrike" kern="1200" cap="none" spc="0" normalizeH="0" baseline="0" noProof="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lt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it-IT" sz="5900" b="0" i="0" u="none" strike="noStrike" kern="1200" cap="none" spc="0" normalizeH="0" baseline="0" noProof="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lt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INPS</a:t>
            </a:r>
            <a:br>
              <a:rPr kumimoji="0" lang="it-IT" sz="5900" b="0" i="0" u="none" strike="noStrike" kern="1200" cap="none" spc="0" normalizeH="0" baseline="0" noProof="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lt1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</a:br>
            <a:endParaRPr kumimoji="0" lang="it-IT" sz="5900" b="0" i="0" u="none" strike="noStrike" kern="1200" cap="none" spc="0" normalizeH="0" baseline="0" noProof="0" dirty="0">
              <a:ln w="6350">
                <a:solidFill>
                  <a:schemeClr val="accent1">
                    <a:shade val="43000"/>
                  </a:schemeClr>
                </a:solidFill>
              </a:ln>
              <a:solidFill>
                <a:schemeClr val="lt1"/>
              </a:solidFill>
              <a:effectLst>
                <a:outerShdw blurRad="26000" dist="26000" dir="145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t-IT" dirty="0" smtClean="0"/>
              <a:t>	RESPONSABILITA’ DELL’OPERATORE</a:t>
            </a:r>
          </a:p>
          <a:p>
            <a:pPr algn="just"/>
            <a:r>
              <a:rPr lang="it-IT" smtClean="0"/>
              <a:t>Avere </a:t>
            </a:r>
            <a:r>
              <a:rPr lang="it-IT" dirty="0" smtClean="0"/>
              <a:t>accesso al sito inps e a tutti i dati sensibili degli assistiti, implica una notevole responsabilità da parte dell’operatore, che sarà chiamato a rispondere in prima persona di eventuali errori commessi al momento della trasmissione di una pratica.</a:t>
            </a:r>
            <a:endParaRPr lang="it-IT" dirty="0"/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it-IT" dirty="0" smtClean="0"/>
              <a:t/>
            </a:r>
            <a:br>
              <a:rPr lang="it-IT" dirty="0" smtClean="0"/>
            </a:br>
            <a:r>
              <a:rPr lang="it-IT" sz="4900" dirty="0" smtClean="0"/>
              <a:t>INPS</a:t>
            </a:r>
            <a:br>
              <a:rPr lang="it-IT" sz="4900" dirty="0" smtClean="0"/>
            </a:br>
            <a:endParaRPr lang="it-IT" sz="4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t-IT" dirty="0" smtClean="0"/>
              <a:t>	RESPONSABILITA’ DELL’OPERATORE</a:t>
            </a:r>
          </a:p>
          <a:p>
            <a:endParaRPr lang="it-IT" dirty="0" smtClean="0"/>
          </a:p>
          <a:p>
            <a:r>
              <a:rPr lang="it-IT" dirty="0" smtClean="0"/>
              <a:t>Lo SPID certifica che quel determinato operatore ha effettuato l’accesso ad inps ed ha trasmesso una determinata pratica. Per questo motivo </a:t>
            </a:r>
            <a:r>
              <a:rPr lang="it-IT" i="1" u="sng" dirty="0" smtClean="0"/>
              <a:t>IL PROPRIO SPID NON DEVE ESSERE CEDUTO A TERZE PERSONE</a:t>
            </a:r>
            <a:endParaRPr lang="it-IT" i="1" u="sng" dirty="0"/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it-IT" dirty="0" smtClean="0"/>
              <a:t/>
            </a:r>
            <a:br>
              <a:rPr lang="it-IT" dirty="0" smtClean="0"/>
            </a:br>
            <a:r>
              <a:rPr lang="it-IT" sz="4900" dirty="0" smtClean="0"/>
              <a:t>INPS</a:t>
            </a:r>
            <a:br>
              <a:rPr lang="it-IT" sz="4900" dirty="0" smtClean="0"/>
            </a:br>
            <a:endParaRPr lang="it-IT" sz="4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t-IT" dirty="0" smtClean="0"/>
              <a:t>	RESPONSABILITA’ DELL’OPERATORE</a:t>
            </a:r>
          </a:p>
          <a:p>
            <a:endParaRPr lang="it-IT" dirty="0" smtClean="0"/>
          </a:p>
          <a:p>
            <a:r>
              <a:rPr lang="it-IT" dirty="0" smtClean="0"/>
              <a:t>Le pratiche INPS non possono essere trasmesse fuori dall’orario di lavoro e nei giorni festivi</a:t>
            </a:r>
          </a:p>
          <a:p>
            <a:r>
              <a:rPr lang="it-IT" i="1" u="sng" dirty="0" smtClean="0"/>
              <a:t>Tutti gli accessi vengono registrati e monitorati da INPS</a:t>
            </a:r>
            <a:endParaRPr lang="it-IT" i="1" u="sng" dirty="0"/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it-IT" dirty="0" smtClean="0"/>
              <a:t/>
            </a:r>
            <a:br>
              <a:rPr lang="it-IT" dirty="0" smtClean="0"/>
            </a:br>
            <a:r>
              <a:rPr lang="it-IT" sz="4900" dirty="0" smtClean="0"/>
              <a:t>INPS</a:t>
            </a:r>
            <a:br>
              <a:rPr lang="it-IT" sz="4900" dirty="0" smtClean="0"/>
            </a:br>
            <a:endParaRPr lang="it-IT" sz="49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</TotalTime>
  <Words>53</Words>
  <Application>Microsoft Office PowerPoint</Application>
  <PresentationFormat>Presentazione su schermo (4:3)</PresentationFormat>
  <Paragraphs>32</Paragraphs>
  <Slides>7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8" baseType="lpstr">
      <vt:lpstr>Verve</vt:lpstr>
      <vt:lpstr>WORKSHOP PATRONATO E CAF</vt:lpstr>
      <vt:lpstr>MISIA</vt:lpstr>
      <vt:lpstr>MISIA</vt:lpstr>
      <vt:lpstr>INPS</vt:lpstr>
      <vt:lpstr> INPS </vt:lpstr>
      <vt:lpstr> INPS </vt:lpstr>
      <vt:lpstr> INPS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WORKSHOP PATRONATO E CAF</dc:title>
  <dc:creator>UGL AGRICOLI</dc:creator>
  <cp:lastModifiedBy>UGL AGRICOLI</cp:lastModifiedBy>
  <cp:revision>33</cp:revision>
  <dcterms:created xsi:type="dcterms:W3CDTF">2018-10-01T09:24:08Z</dcterms:created>
  <dcterms:modified xsi:type="dcterms:W3CDTF">2018-10-10T10:54:24Z</dcterms:modified>
</cp:coreProperties>
</file>