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1"/>
  </p:notesMasterIdLst>
  <p:sldIdLst>
    <p:sldId id="257" r:id="rId2"/>
    <p:sldId id="258" r:id="rId3"/>
    <p:sldId id="264" r:id="rId4"/>
    <p:sldId id="260" r:id="rId5"/>
    <p:sldId id="269" r:id="rId6"/>
    <p:sldId id="265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EEB40-42CC-4849-A27B-4C347DC36AE0}" type="datetimeFigureOut">
              <a:rPr lang="it-IT" smtClean="0"/>
              <a:pPr/>
              <a:t>03/10/2018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4798BE-CE15-45A7-9690-7AB83A37D96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798BE-CE15-45A7-9690-7AB83A37D96A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798BE-CE15-45A7-9690-7AB83A37D96A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olo isosce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9A379EB0-29B3-4B5E-BA28-37D0CAC9E436}" type="datetimeFigureOut">
              <a:rPr lang="it-IT" smtClean="0"/>
              <a:pPr/>
              <a:t>03/10/2018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9EB0-29B3-4B5E-BA28-37D0CAC9E436}" type="datetimeFigureOut">
              <a:rPr lang="it-IT" smtClean="0"/>
              <a:pPr/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9EB0-29B3-4B5E-BA28-37D0CAC9E436}" type="datetimeFigureOut">
              <a:rPr lang="it-IT" smtClean="0"/>
              <a:pPr/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9A379EB0-29B3-4B5E-BA28-37D0CAC9E436}" type="datetimeFigureOut">
              <a:rPr lang="it-IT" smtClean="0"/>
              <a:pPr/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olo rettangolo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olo isosce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9A379EB0-29B3-4B5E-BA28-37D0CAC9E436}" type="datetimeFigureOut">
              <a:rPr lang="it-IT" smtClean="0"/>
              <a:pPr/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1" name="Connettore 1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A379EB0-29B3-4B5E-BA28-37D0CAC9E436}" type="datetimeFigureOut">
              <a:rPr lang="it-IT" smtClean="0"/>
              <a:pPr/>
              <a:t>03/10/2018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9A379EB0-29B3-4B5E-BA28-37D0CAC9E436}" type="datetimeFigureOut">
              <a:rPr lang="it-IT" smtClean="0"/>
              <a:pPr/>
              <a:t>03/10/2018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9EB0-29B3-4B5E-BA28-37D0CAC9E436}" type="datetimeFigureOut">
              <a:rPr lang="it-IT" smtClean="0"/>
              <a:pPr/>
              <a:t>03/10/2018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A379EB0-29B3-4B5E-BA28-37D0CAC9E436}" type="datetimeFigureOut">
              <a:rPr lang="it-IT" smtClean="0"/>
              <a:pPr/>
              <a:t>03/10/2018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9A379EB0-29B3-4B5E-BA28-37D0CAC9E436}" type="datetimeFigureOut">
              <a:rPr lang="it-IT" smtClean="0"/>
              <a:pPr/>
              <a:t>03/10/2018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9A379EB0-29B3-4B5E-BA28-37D0CAC9E436}" type="datetimeFigureOut">
              <a:rPr lang="it-IT" smtClean="0"/>
              <a:pPr/>
              <a:t>03/10/2018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olo rettangolo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ttore 1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9A379EB0-29B3-4B5E-BA28-37D0CAC9E436}" type="datetimeFigureOut">
              <a:rPr lang="it-IT" smtClean="0"/>
              <a:pPr/>
              <a:t>03/10/2018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t-IT" dirty="0" smtClean="0"/>
              <a:t>PRATICHE INPS </a:t>
            </a:r>
            <a:br>
              <a:rPr lang="it-IT" dirty="0" smtClean="0"/>
            </a:br>
            <a:r>
              <a:rPr lang="it-IT" dirty="0" smtClean="0"/>
              <a:t>DOCUMENTI NECESSARI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marL="578358" indent="-514350"/>
            <a:r>
              <a:rPr lang="it-IT" dirty="0" smtClean="0"/>
              <a:t>DOCUMENTI IDENTITA’ DEL RICHIEDENTE</a:t>
            </a:r>
          </a:p>
          <a:p>
            <a:pPr marL="578358" indent="-514350">
              <a:buNone/>
            </a:pPr>
            <a:r>
              <a:rPr lang="it-IT" dirty="0" smtClean="0"/>
              <a:t>	VALIDO AL MOMENTO DELLA RICHIESTA</a:t>
            </a:r>
          </a:p>
          <a:p>
            <a:pPr marL="578358" indent="-514350">
              <a:buNone/>
            </a:pPr>
            <a:r>
              <a:rPr lang="it-IT" dirty="0" smtClean="0"/>
              <a:t>	(Carta Identità/passaporto/patente/ permesso di soggiorno)</a:t>
            </a:r>
          </a:p>
          <a:p>
            <a:pPr marL="578358" indent="-514350"/>
            <a:r>
              <a:rPr lang="it-IT" dirty="0" smtClean="0"/>
              <a:t>CODICE FISCALE DEL RICHIEDENTE</a:t>
            </a:r>
          </a:p>
          <a:p>
            <a:pPr marL="578358" indent="-514350"/>
            <a:r>
              <a:rPr lang="it-IT" dirty="0" smtClean="0"/>
              <a:t>DATA STATO CIVILE</a:t>
            </a:r>
          </a:p>
          <a:p>
            <a:pPr marL="578358" indent="-514350"/>
            <a:r>
              <a:rPr lang="it-IT" dirty="0" smtClean="0"/>
              <a:t>CELLULARE</a:t>
            </a:r>
          </a:p>
          <a:p>
            <a:pPr marL="578358" indent="-514350"/>
            <a:r>
              <a:rPr lang="it-IT" dirty="0" smtClean="0"/>
              <a:t>E - MAIL </a:t>
            </a:r>
          </a:p>
          <a:p>
            <a:pPr marL="578358" indent="-514350"/>
            <a:r>
              <a:rPr lang="it-IT" dirty="0" smtClean="0"/>
              <a:t>INDIRIZZO RESIDENZA COMPLETO </a:t>
            </a:r>
            <a:r>
              <a:rPr lang="it-IT" dirty="0" err="1" smtClean="0"/>
              <a:t>DI</a:t>
            </a:r>
            <a:r>
              <a:rPr lang="it-IT" dirty="0" smtClean="0"/>
              <a:t> CAP</a:t>
            </a:r>
          </a:p>
          <a:p>
            <a:pPr marL="578358" indent="-514350"/>
            <a:r>
              <a:rPr lang="it-IT" dirty="0" smtClean="0"/>
              <a:t>REDDITI (OLTRE REDDITI INPS)</a:t>
            </a:r>
          </a:p>
          <a:p>
            <a:pPr marL="578358" indent="-514350"/>
            <a:endParaRPr lang="it-IT" dirty="0" smtClean="0"/>
          </a:p>
          <a:p>
            <a:pPr marL="578358" indent="-514350"/>
            <a:endParaRPr lang="it-IT" dirty="0" smtClean="0"/>
          </a:p>
          <a:p>
            <a:pPr marL="578358" indent="-514350"/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t-IT" dirty="0" smtClean="0"/>
              <a:t>PRATICHE INPS</a:t>
            </a:r>
            <a:br>
              <a:rPr lang="it-IT" dirty="0" smtClean="0"/>
            </a:br>
            <a:r>
              <a:rPr lang="it-IT" dirty="0" smtClean="0"/>
              <a:t>DOCUMENTI NECESSARI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 algn="just"/>
            <a:endParaRPr lang="it-IT" dirty="0" smtClean="0"/>
          </a:p>
          <a:p>
            <a:pPr algn="ctr">
              <a:buNone/>
            </a:pPr>
            <a:r>
              <a:rPr lang="it-IT" b="1" u="sng" dirty="0" smtClean="0"/>
              <a:t>DOCUMENTI DA </a:t>
            </a:r>
            <a:r>
              <a:rPr lang="it-IT" b="1" u="sng" dirty="0" smtClean="0"/>
              <a:t>FAR FIRMARE </a:t>
            </a:r>
            <a:r>
              <a:rPr lang="it-IT" sz="3600" b="1" u="sng" dirty="0" smtClean="0"/>
              <a:t>SEMPRE</a:t>
            </a:r>
          </a:p>
          <a:p>
            <a:pPr algn="just"/>
            <a:r>
              <a:rPr lang="it-IT" dirty="0" smtClean="0"/>
              <a:t>MANDATO ASSISTENZA (TRE FIRME)</a:t>
            </a:r>
          </a:p>
          <a:p>
            <a:pPr algn="just"/>
            <a:r>
              <a:rPr lang="it-IT" dirty="0" smtClean="0"/>
              <a:t>CONSENSO AL TRATTAMENTO DEI DATI</a:t>
            </a:r>
          </a:p>
          <a:p>
            <a:pPr algn="just"/>
            <a:endParaRPr lang="it-IT" dirty="0" smtClean="0"/>
          </a:p>
          <a:p>
            <a:pPr algn="just"/>
            <a:r>
              <a:rPr lang="it-IT" dirty="0" smtClean="0"/>
              <a:t>REVOCA ALTRO PATRONATO Solo nel caso in cui si sia rivolto ad un altro patronato per la stessa pratica</a:t>
            </a:r>
          </a:p>
          <a:p>
            <a:pPr algn="just">
              <a:buNone/>
            </a:pPr>
            <a:endParaRPr lang="it-IT" dirty="0" smtClean="0"/>
          </a:p>
          <a:p>
            <a:pPr algn="just">
              <a:buNone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t-IT" dirty="0" smtClean="0"/>
              <a:t>PRATICHE INPS</a:t>
            </a:r>
            <a:br>
              <a:rPr lang="it-IT" dirty="0" smtClean="0"/>
            </a:br>
            <a:r>
              <a:rPr lang="it-IT" dirty="0" smtClean="0"/>
              <a:t>DOCUMENTI NECESSARI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dirty="0" smtClean="0"/>
              <a:t>    Quando l’assistito risulta coniugato, </a:t>
            </a:r>
            <a:r>
              <a:rPr lang="it-IT" u="sng" dirty="0" smtClean="0"/>
              <a:t>oltre alla data del matrimonio,</a:t>
            </a:r>
            <a:r>
              <a:rPr lang="it-IT" dirty="0" smtClean="0"/>
              <a:t> è necessario che venga prodotta la documentazione anche per il coniuge:</a:t>
            </a:r>
          </a:p>
          <a:p>
            <a:pPr algn="just"/>
            <a:r>
              <a:rPr lang="it-IT" dirty="0" smtClean="0"/>
              <a:t>	DOCUMENTO</a:t>
            </a:r>
          </a:p>
          <a:p>
            <a:pPr algn="just"/>
            <a:r>
              <a:rPr lang="it-IT" dirty="0" smtClean="0"/>
              <a:t>    CODICE FISCALE</a:t>
            </a:r>
          </a:p>
          <a:p>
            <a:pPr algn="just"/>
            <a:r>
              <a:rPr lang="it-IT" dirty="0" smtClean="0"/>
              <a:t>	REDDITI (OLTRE REDDITI INPS)</a:t>
            </a:r>
          </a:p>
          <a:p>
            <a:pPr algn="just">
              <a:buNone/>
            </a:pPr>
            <a:endParaRPr lang="it-IT" dirty="0" smtClean="0"/>
          </a:p>
          <a:p>
            <a:pPr algn="just">
              <a:buNone/>
            </a:pPr>
            <a:endParaRPr lang="it-IT" dirty="0" smtClean="0"/>
          </a:p>
          <a:p>
            <a:pPr algn="just">
              <a:buNone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INPS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Il Modello SR163 consente all’INPS di certificare le prestazioni a pagamento per i cittadini.</a:t>
            </a:r>
          </a:p>
          <a:p>
            <a:endParaRPr lang="it-IT" dirty="0" smtClean="0"/>
          </a:p>
          <a:p>
            <a:pPr>
              <a:buNone/>
            </a:pPr>
            <a:r>
              <a:rPr lang="it-IT" dirty="0" smtClean="0"/>
              <a:t>	L’assistito dovrà presentare il modello presso la banca o l’ufficio postale dove ha radicato il conto. L’operatore dell’istituto di credito firmerà e timbrerà il modello per poi restituirlo al cittadino</a:t>
            </a:r>
          </a:p>
          <a:p>
            <a:pPr>
              <a:buNone/>
            </a:pPr>
            <a:r>
              <a:rPr lang="it-IT" dirty="0" smtClean="0"/>
              <a:t>     </a:t>
            </a:r>
          </a:p>
          <a:p>
            <a:pPr>
              <a:buNone/>
            </a:pPr>
            <a:r>
              <a:rPr lang="it-IT" dirty="0" smtClean="0"/>
              <a:t>     </a:t>
            </a:r>
            <a:r>
              <a:rPr lang="it-IT" b="1" dirty="0" smtClean="0"/>
              <a:t>N.B. </a:t>
            </a:r>
            <a:r>
              <a:rPr lang="it-IT" dirty="0" smtClean="0"/>
              <a:t>Per le pratiche in cui il modello SR 163 è obbligatorio (PRESTAZIONI A SOSTEGNO DEL REDDITO) l’INPS non effettuerà i pagamenti per le prestazioni richieste se non riceverà il modello correttamente compilato attraverso le singole procedure online o successivamente alla trasmissione della pratica tramite pec.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611560" y="404664"/>
            <a:ext cx="8229600" cy="1399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>
            <a:normAutofit fontScale="97500" lnSpcReduction="10000"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4200" dirty="0" smtClean="0">
              <a:ln w="6350">
                <a:solidFill>
                  <a:schemeClr val="accent1">
                    <a:shade val="43000"/>
                  </a:schemeClr>
                </a:solidFill>
              </a:ln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484632" lvl="0">
              <a:spcBef>
                <a:spcPct val="0"/>
              </a:spcBef>
              <a:defRPr/>
            </a:pPr>
            <a:r>
              <a:rPr lang="it-IT" sz="2400" dirty="0" smtClean="0"/>
              <a:t>PRATICHE INPS</a:t>
            </a:r>
            <a:br>
              <a:rPr lang="it-IT" sz="2400" dirty="0" smtClean="0"/>
            </a:br>
            <a:r>
              <a:rPr lang="it-IT" sz="2400" dirty="0" smtClean="0"/>
              <a:t>DOCUMENTI NECESSARI</a:t>
            </a:r>
            <a:endParaRPr kumimoji="0" lang="it-IT" sz="59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lt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09600" y="419894"/>
            <a:ext cx="8229600" cy="1399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>
            <a:normAutofit/>
          </a:bodyPr>
          <a:lstStyle/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PRATICHE INPS</a:t>
            </a:r>
            <a:b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MODELLO SR163</a:t>
            </a:r>
            <a:endParaRPr kumimoji="0" lang="it-IT" sz="42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lt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INPS</a:t>
            </a:r>
            <a:endParaRPr lang="it-IT" dirty="0"/>
          </a:p>
        </p:txBody>
      </p:sp>
      <p:pic>
        <p:nvPicPr>
          <p:cNvPr id="8" name="Segnaposto contenuto 7" descr="SR163 1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532309"/>
            <a:ext cx="3600400" cy="5132229"/>
          </a:xfrm>
        </p:spPr>
      </p:pic>
      <p:pic>
        <p:nvPicPr>
          <p:cNvPr id="9" name="Segnaposto contenuto 8" descr="SR 163 2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4048" y="1545689"/>
            <a:ext cx="3456384" cy="5069363"/>
          </a:xfrm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609600" y="419894"/>
            <a:ext cx="8229600" cy="10648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>
            <a:normAutofit/>
          </a:bodyPr>
          <a:lstStyle/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MODELLO </a:t>
            </a:r>
            <a: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SR163</a:t>
            </a:r>
            <a:endParaRPr kumimoji="0" lang="it-IT" sz="42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lt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INPS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Le autorizzazioni per accedere agli uffici inps tramite appuntamento sono in genere riservate ai Responsabili degli Uffici Zonale e Provinciali del Patronato.</a:t>
            </a:r>
          </a:p>
          <a:p>
            <a:pPr>
              <a:buNone/>
            </a:pPr>
            <a:r>
              <a:rPr lang="it-IT" dirty="0" smtClean="0"/>
              <a:t>	E’ possibile comunque comunicare con INPS attraverso le pec che si trovano sul sito INPS al seguente link: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smtClean="0">
                <a:solidFill>
                  <a:schemeClr val="accent6">
                    <a:lumMod val="75000"/>
                  </a:schemeClr>
                </a:solidFill>
              </a:rPr>
              <a:t>https://www.inps.it/nuovoportaleinps/default.aspx?iIDservizio=2376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611560" y="404664"/>
            <a:ext cx="8229600" cy="1399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>
            <a:normAutofit fontScale="97500" lnSpcReduction="10000"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4200" dirty="0" smtClean="0">
              <a:ln w="6350">
                <a:solidFill>
                  <a:schemeClr val="accent1">
                    <a:shade val="43000"/>
                  </a:schemeClr>
                </a:solidFill>
              </a:ln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484632" lvl="0">
              <a:spcBef>
                <a:spcPct val="0"/>
              </a:spcBef>
              <a:defRPr/>
            </a:pPr>
            <a:r>
              <a:rPr lang="it-IT" sz="2400" dirty="0" smtClean="0"/>
              <a:t>PRATICHE INPS</a:t>
            </a:r>
            <a:br>
              <a:rPr lang="it-IT" sz="2400" dirty="0" smtClean="0"/>
            </a:br>
            <a:r>
              <a:rPr lang="it-IT" sz="2400" dirty="0" smtClean="0"/>
              <a:t>DOCUMENTI NECESSARI</a:t>
            </a:r>
            <a:endParaRPr kumimoji="0" lang="it-IT" sz="59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lt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09600" y="419894"/>
            <a:ext cx="8229600" cy="1399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>
            <a:normAutofit fontScale="85000" lnSpcReduction="10000"/>
          </a:bodyPr>
          <a:lstStyle/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PRATICHE INPS</a:t>
            </a:r>
            <a:b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COME COMUNICARE CON INPS</a:t>
            </a:r>
            <a:endParaRPr kumimoji="0" lang="it-IT" sz="42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lt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INPS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611560" y="404664"/>
            <a:ext cx="8229600" cy="1399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>
            <a:normAutofit fontScale="97500" lnSpcReduction="10000"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4200" dirty="0" smtClean="0">
              <a:ln w="6350">
                <a:solidFill>
                  <a:schemeClr val="accent1">
                    <a:shade val="43000"/>
                  </a:schemeClr>
                </a:solidFill>
              </a:ln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484632" lvl="0">
              <a:spcBef>
                <a:spcPct val="0"/>
              </a:spcBef>
              <a:defRPr/>
            </a:pPr>
            <a:r>
              <a:rPr lang="it-IT" sz="2400" dirty="0" smtClean="0"/>
              <a:t>PRATICHE INPS</a:t>
            </a:r>
            <a:br>
              <a:rPr lang="it-IT" sz="2400" dirty="0" smtClean="0"/>
            </a:br>
            <a:r>
              <a:rPr lang="it-IT" sz="2400" dirty="0" smtClean="0"/>
              <a:t>DOCUMENTI NECESSARI</a:t>
            </a:r>
            <a:endParaRPr kumimoji="0" lang="it-IT" sz="59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lt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09600" y="419894"/>
            <a:ext cx="8229600" cy="1399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>
            <a:normAutofit fontScale="85000" lnSpcReduction="10000"/>
          </a:bodyPr>
          <a:lstStyle/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PRATICHE INPS</a:t>
            </a:r>
            <a:b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COME COMUNICARE CON INPS</a:t>
            </a:r>
            <a:endParaRPr kumimoji="0" lang="it-IT" sz="42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lt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88840"/>
            <a:ext cx="8192909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INPS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611560" y="404664"/>
            <a:ext cx="8229600" cy="1399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>
            <a:normAutofit fontScale="97500" lnSpcReduction="10000"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4200" dirty="0" smtClean="0">
              <a:ln w="6350">
                <a:solidFill>
                  <a:schemeClr val="accent1">
                    <a:shade val="43000"/>
                  </a:schemeClr>
                </a:solidFill>
              </a:ln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484632" lvl="0">
              <a:spcBef>
                <a:spcPct val="0"/>
              </a:spcBef>
              <a:defRPr/>
            </a:pPr>
            <a:r>
              <a:rPr lang="it-IT" sz="2400" dirty="0" smtClean="0"/>
              <a:t>PRATICHE INPS</a:t>
            </a:r>
            <a:br>
              <a:rPr lang="it-IT" sz="2400" dirty="0" smtClean="0"/>
            </a:br>
            <a:r>
              <a:rPr lang="it-IT" sz="2400" dirty="0" smtClean="0"/>
              <a:t>DOCUMENTI NECESSARI</a:t>
            </a:r>
            <a:endParaRPr kumimoji="0" lang="it-IT" sz="59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lt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09600" y="419894"/>
            <a:ext cx="8229600" cy="1399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>
            <a:normAutofit fontScale="85000" lnSpcReduction="10000"/>
          </a:bodyPr>
          <a:lstStyle/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PRATICHE INPS</a:t>
            </a:r>
            <a:b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COME COMUNICARE CON INPS</a:t>
            </a:r>
            <a:endParaRPr kumimoji="0" lang="it-IT" sz="42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lt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8128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INPS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611560" y="404664"/>
            <a:ext cx="8229600" cy="1399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>
            <a:normAutofit fontScale="97500" lnSpcReduction="10000"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4200" dirty="0" smtClean="0">
              <a:ln w="6350">
                <a:solidFill>
                  <a:schemeClr val="accent1">
                    <a:shade val="43000"/>
                  </a:schemeClr>
                </a:solidFill>
              </a:ln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484632" lvl="0">
              <a:spcBef>
                <a:spcPct val="0"/>
              </a:spcBef>
              <a:defRPr/>
            </a:pPr>
            <a:r>
              <a:rPr lang="it-IT" sz="2400" dirty="0" smtClean="0"/>
              <a:t>PRATICHE INPS</a:t>
            </a:r>
            <a:br>
              <a:rPr lang="it-IT" sz="2400" dirty="0" smtClean="0"/>
            </a:br>
            <a:r>
              <a:rPr lang="it-IT" sz="2400" dirty="0" smtClean="0"/>
              <a:t>DOCUMENTI NECESSARI</a:t>
            </a:r>
            <a:endParaRPr kumimoji="0" lang="it-IT" sz="59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lt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09600" y="419894"/>
            <a:ext cx="8229600" cy="1399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>
            <a:normAutofit fontScale="85000" lnSpcReduction="10000"/>
          </a:bodyPr>
          <a:lstStyle/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PRATICHE INPS</a:t>
            </a:r>
            <a:b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COME COMUNICARE CON INPS</a:t>
            </a:r>
            <a:endParaRPr kumimoji="0" lang="it-IT" sz="42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lt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E’ importante prendere contatti con la propria sede zonale o provinciale di riferimento ed entrare subito in collaborazione con il referente.</a:t>
            </a:r>
          </a:p>
          <a:p>
            <a:r>
              <a:rPr lang="it-IT" dirty="0" smtClean="0"/>
              <a:t>Si ricorda che, poiché le ispezioni avvengono esclusivamente nelle sedi zonali e provinciali, tutta la documentazione originale dovrà essere consegnata periodicamente al responsabile di riferimento.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189</Words>
  <Application>Microsoft Office PowerPoint</Application>
  <PresentationFormat>Presentazione su schermo (4:3)</PresentationFormat>
  <Paragraphs>58</Paragraphs>
  <Slides>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Verve</vt:lpstr>
      <vt:lpstr>PRATICHE INPS  DOCUMENTI NECESSARI </vt:lpstr>
      <vt:lpstr>PRATICHE INPS DOCUMENTI NECESSARI</vt:lpstr>
      <vt:lpstr>PRATICHE INPS DOCUMENTI NECESSARI</vt:lpstr>
      <vt:lpstr>INPS</vt:lpstr>
      <vt:lpstr>INPS</vt:lpstr>
      <vt:lpstr>INPS</vt:lpstr>
      <vt:lpstr>INPS</vt:lpstr>
      <vt:lpstr>INPS</vt:lpstr>
      <vt:lpstr>INPS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PATRONATO E CAF</dc:title>
  <dc:creator>UGL AGRICOLI</dc:creator>
  <cp:lastModifiedBy>UGL AGRICOLI</cp:lastModifiedBy>
  <cp:revision>54</cp:revision>
  <dcterms:created xsi:type="dcterms:W3CDTF">2018-10-01T09:24:08Z</dcterms:created>
  <dcterms:modified xsi:type="dcterms:W3CDTF">2018-10-03T15:43:33Z</dcterms:modified>
</cp:coreProperties>
</file>