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57"/>
  </p:notesMasterIdLst>
  <p:sldIdLst>
    <p:sldId id="268" r:id="rId2"/>
    <p:sldId id="257" r:id="rId3"/>
    <p:sldId id="269" r:id="rId4"/>
    <p:sldId id="287" r:id="rId5"/>
    <p:sldId id="258" r:id="rId6"/>
    <p:sldId id="265" r:id="rId7"/>
    <p:sldId id="270" r:id="rId8"/>
    <p:sldId id="271" r:id="rId9"/>
    <p:sldId id="267" r:id="rId10"/>
    <p:sldId id="272" r:id="rId11"/>
    <p:sldId id="273" r:id="rId12"/>
    <p:sldId id="274" r:id="rId13"/>
    <p:sldId id="276" r:id="rId14"/>
    <p:sldId id="277" r:id="rId15"/>
    <p:sldId id="282" r:id="rId16"/>
    <p:sldId id="280" r:id="rId17"/>
    <p:sldId id="288" r:id="rId18"/>
    <p:sldId id="321" r:id="rId19"/>
    <p:sldId id="322" r:id="rId20"/>
    <p:sldId id="323" r:id="rId21"/>
    <p:sldId id="290" r:id="rId22"/>
    <p:sldId id="301" r:id="rId23"/>
    <p:sldId id="302" r:id="rId24"/>
    <p:sldId id="303" r:id="rId25"/>
    <p:sldId id="304" r:id="rId26"/>
    <p:sldId id="285" r:id="rId27"/>
    <p:sldId id="286" r:id="rId28"/>
    <p:sldId id="291" r:id="rId29"/>
    <p:sldId id="292" r:id="rId30"/>
    <p:sldId id="279" r:id="rId31"/>
    <p:sldId id="281" r:id="rId32"/>
    <p:sldId id="320" r:id="rId33"/>
    <p:sldId id="283" r:id="rId34"/>
    <p:sldId id="293" r:id="rId35"/>
    <p:sldId id="295" r:id="rId36"/>
    <p:sldId id="296" r:id="rId37"/>
    <p:sldId id="297" r:id="rId38"/>
    <p:sldId id="298" r:id="rId39"/>
    <p:sldId id="305" r:id="rId40"/>
    <p:sldId id="306" r:id="rId41"/>
    <p:sldId id="299" r:id="rId42"/>
    <p:sldId id="300" r:id="rId43"/>
    <p:sldId id="319" r:id="rId44"/>
    <p:sldId id="284" r:id="rId45"/>
    <p:sldId id="308" r:id="rId46"/>
    <p:sldId id="309" r:id="rId47"/>
    <p:sldId id="310" r:id="rId48"/>
    <p:sldId id="311" r:id="rId49"/>
    <p:sldId id="312" r:id="rId50"/>
    <p:sldId id="313" r:id="rId51"/>
    <p:sldId id="314" r:id="rId52"/>
    <p:sldId id="315" r:id="rId53"/>
    <p:sldId id="316" r:id="rId54"/>
    <p:sldId id="317" r:id="rId55"/>
    <p:sldId id="318" r:id="rId56"/>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5EEB40-42CC-4849-A27B-4C347DC36AE0}" type="datetimeFigureOut">
              <a:rPr lang="it-IT" smtClean="0"/>
              <a:pPr/>
              <a:t>11/10/2018</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74798BE-CE15-45A7-9690-7AB83A37D96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14</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15</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16</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22</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23</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24</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25</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26</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27</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28</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29</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30</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31</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32</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33</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34</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35</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36</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37</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38</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39</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41</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42</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43</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44</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45</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46</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47</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48</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49</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6</a:t>
            </a:fld>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51</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52</a:t>
            </a:fld>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53</a:t>
            </a:fld>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54</a:t>
            </a:fld>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55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74798BE-CE15-45A7-9690-7AB83A37D96A}"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Triangolo isosce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540544" y="776288"/>
            <a:ext cx="8062912" cy="1470025"/>
          </a:xfrm>
        </p:spPr>
        <p:txBody>
          <a:bodyPr anchor="b">
            <a:normAutofit/>
          </a:bodyPr>
          <a:lstStyle>
            <a:lvl1pPr algn="r">
              <a:defRPr sz="440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1371600" y="6012656"/>
            <a:ext cx="5791200" cy="365125"/>
          </a:xfrm>
        </p:spPr>
        <p:txBody>
          <a:bodyPr tIns="0" bIns="0" anchor="t"/>
          <a:lstStyle>
            <a:lvl1pPr algn="r">
              <a:defRPr sz="1000"/>
            </a:lvl1pPr>
          </a:lstStyle>
          <a:p>
            <a:fld id="{9A379EB0-29B3-4B5E-BA28-37D0CAC9E436}" type="datetimeFigureOut">
              <a:rPr lang="it-IT" smtClean="0"/>
              <a:pPr/>
              <a:t>11/10/2018</a:t>
            </a:fld>
            <a:endParaRPr lang="it-IT"/>
          </a:p>
        </p:txBody>
      </p:sp>
      <p:sp>
        <p:nvSpPr>
          <p:cNvPr id="17" name="Segnaposto piè di pagina 16"/>
          <p:cNvSpPr>
            <a:spLocks noGrp="1"/>
          </p:cNvSpPr>
          <p:nvPr>
            <p:ph type="ftr" sz="quarter" idx="11"/>
          </p:nvPr>
        </p:nvSpPr>
        <p:spPr>
          <a:xfrm>
            <a:off x="1371600" y="5650704"/>
            <a:ext cx="5791200" cy="365125"/>
          </a:xfrm>
        </p:spPr>
        <p:txBody>
          <a:bodyPr tIns="0" bIns="0" anchor="b"/>
          <a:lstStyle>
            <a:lvl1pPr algn="r">
              <a:defRPr sz="1100"/>
            </a:lvl1pPr>
          </a:lstStyle>
          <a:p>
            <a:endParaRPr lang="it-IT"/>
          </a:p>
        </p:txBody>
      </p:sp>
      <p:sp>
        <p:nvSpPr>
          <p:cNvPr id="29" name="Segnaposto numero diapositiva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742BAA4-84E0-4C77-9281-9CAB9140606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381000"/>
            <a:ext cx="1905000" cy="5486400"/>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381000"/>
            <a:ext cx="6248400" cy="5486400"/>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399032"/>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457200" y="1882808"/>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4791456" y="6480048"/>
            <a:ext cx="2133600" cy="301752"/>
          </a:xfrm>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a:xfrm>
            <a:off x="457200" y="6480969"/>
            <a:ext cx="4260056" cy="300831"/>
          </a:xfrm>
        </p:spPr>
        <p:txBody>
          <a:bodyPr/>
          <a:lstStyle/>
          <a:p>
            <a:endParaRPr lang="it-IT"/>
          </a:p>
        </p:txBody>
      </p:sp>
      <p:sp>
        <p:nvSpPr>
          <p:cNvPr id="6" name="Segnaposto numero diapositiva 5"/>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1"/>
      </p:bgRef>
    </p:bg>
    <p:spTree>
      <p:nvGrpSpPr>
        <p:cNvPr id="1" name=""/>
        <p:cNvGrpSpPr/>
        <p:nvPr/>
      </p:nvGrpSpPr>
      <p:grpSpPr>
        <a:xfrm>
          <a:off x="0" y="0"/>
          <a:ext cx="0" cy="0"/>
          <a:chOff x="0" y="0"/>
          <a:chExt cx="0" cy="0"/>
        </a:xfrm>
      </p:grpSpPr>
      <p:sp>
        <p:nvSpPr>
          <p:cNvPr id="9" name="Triangolo rettango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olo isosce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egnaposto data 3"/>
          <p:cNvSpPr>
            <a:spLocks noGrp="1"/>
          </p:cNvSpPr>
          <p:nvPr>
            <p:ph type="dt" sz="half" idx="10"/>
          </p:nvPr>
        </p:nvSpPr>
        <p:spPr>
          <a:xfrm>
            <a:off x="6955632" y="6477000"/>
            <a:ext cx="2133600" cy="304800"/>
          </a:xfrm>
        </p:spPr>
        <p:txBody>
          <a:bodyPr/>
          <a:lstStyle/>
          <a:p>
            <a:fld id="{9A379EB0-29B3-4B5E-BA28-37D0CAC9E436}" type="datetimeFigureOut">
              <a:rPr lang="it-IT" smtClean="0"/>
              <a:pPr/>
              <a:t>11/10/2018</a:t>
            </a:fld>
            <a:endParaRPr lang="it-IT"/>
          </a:p>
        </p:txBody>
      </p:sp>
      <p:sp>
        <p:nvSpPr>
          <p:cNvPr id="5" name="Segnaposto piè di pagina 4"/>
          <p:cNvSpPr>
            <a:spLocks noGrp="1"/>
          </p:cNvSpPr>
          <p:nvPr>
            <p:ph type="ftr" sz="quarter" idx="11"/>
          </p:nvPr>
        </p:nvSpPr>
        <p:spPr>
          <a:xfrm>
            <a:off x="2619376" y="6480969"/>
            <a:ext cx="4260056" cy="300831"/>
          </a:xfrm>
        </p:spPr>
        <p:txBody>
          <a:bodyPr/>
          <a:lstStyle/>
          <a:p>
            <a:endParaRPr lang="it-IT"/>
          </a:p>
        </p:txBody>
      </p:sp>
      <p:sp>
        <p:nvSpPr>
          <p:cNvPr id="6" name="Segnaposto numero diapositiva 5"/>
          <p:cNvSpPr>
            <a:spLocks noGrp="1"/>
          </p:cNvSpPr>
          <p:nvPr>
            <p:ph type="sldNum" sz="quarter" idx="12"/>
          </p:nvPr>
        </p:nvSpPr>
        <p:spPr>
          <a:xfrm>
            <a:off x="8451056" y="809624"/>
            <a:ext cx="502920" cy="300831"/>
          </a:xfrm>
        </p:spPr>
        <p:txBody>
          <a:bodyPr/>
          <a:lstStyle/>
          <a:p>
            <a:fld id="{D742BAA4-84E0-4C77-9281-9CAB9140606A}" type="slidenum">
              <a:rPr lang="it-IT" smtClean="0"/>
              <a:pPr/>
              <a:t>‹N›</a:t>
            </a:fld>
            <a:endParaRPr lang="it-IT"/>
          </a:p>
        </p:txBody>
      </p:sp>
      <p:cxnSp>
        <p:nvCxnSpPr>
          <p:cNvPr id="11" name="Connettore 1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o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marL="0" algn="l">
              <a:defRPr/>
            </a:lvl1p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4791456" y="6480969"/>
            <a:ext cx="2133600" cy="301752"/>
          </a:xfrm>
        </p:spPr>
        <p:txBody>
          <a:body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457200" y="6480969"/>
            <a:ext cx="4260056" cy="301752"/>
          </a:xfrm>
        </p:spPr>
        <p:txBody>
          <a:bodyPr/>
          <a:lstStyle/>
          <a:p>
            <a:endParaRPr lang="it-IT"/>
          </a:p>
        </p:txBody>
      </p:sp>
      <p:sp>
        <p:nvSpPr>
          <p:cNvPr id="7" name="Segnaposto numero diapositiva 6"/>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a:xfrm>
            <a:off x="4791456" y="6480969"/>
            <a:ext cx="2130552" cy="301752"/>
          </a:xfrm>
        </p:spPr>
        <p:txBody>
          <a:bodyPr/>
          <a:lstStyle/>
          <a:p>
            <a:fld id="{9A379EB0-29B3-4B5E-BA28-37D0CAC9E436}" type="datetimeFigureOut">
              <a:rPr lang="it-IT" smtClean="0"/>
              <a:pPr/>
              <a:t>11/10/2018</a:t>
            </a:fld>
            <a:endParaRPr lang="it-IT"/>
          </a:p>
        </p:txBody>
      </p:sp>
      <p:sp>
        <p:nvSpPr>
          <p:cNvPr id="8" name="Segnaposto piè di pagina 7"/>
          <p:cNvSpPr>
            <a:spLocks noGrp="1"/>
          </p:cNvSpPr>
          <p:nvPr>
            <p:ph type="ftr" sz="quarter" idx="11"/>
          </p:nvPr>
        </p:nvSpPr>
        <p:spPr>
          <a:xfrm>
            <a:off x="457200" y="6480969"/>
            <a:ext cx="4261104" cy="301752"/>
          </a:xfrm>
        </p:spPr>
        <p:txBody>
          <a:bodyPr/>
          <a:lstStyle/>
          <a:p>
            <a:endParaRPr lang="it-IT"/>
          </a:p>
        </p:txBody>
      </p:sp>
      <p:sp>
        <p:nvSpPr>
          <p:cNvPr id="9" name="Segnaposto numero diapositiva 8"/>
          <p:cNvSpPr>
            <a:spLocks noGrp="1"/>
          </p:cNvSpPr>
          <p:nvPr>
            <p:ph type="sldNum" sz="quarter" idx="12"/>
          </p:nvPr>
        </p:nvSpPr>
        <p:spPr>
          <a:xfrm>
            <a:off x="7589520" y="6483096"/>
            <a:ext cx="502920" cy="301752"/>
          </a:xfrm>
        </p:spPr>
        <p:txBody>
          <a:bodyPr/>
          <a:lstStyle>
            <a:lvl1pPr algn="ctr">
              <a:defRPr/>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0"/>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9A379EB0-29B3-4B5E-BA28-37D0CAC9E436}" type="datetimeFigureOut">
              <a:rPr lang="it-IT" smtClean="0"/>
              <a:pPr/>
              <a:t>11/10/2018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742BAA4-84E0-4C77-9281-9CAB9140606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791456" y="6480969"/>
            <a:ext cx="2133600" cy="301752"/>
          </a:xfrm>
        </p:spPr>
        <p:txBody>
          <a:bodyPr/>
          <a:lstStyle/>
          <a:p>
            <a:fld id="{9A379EB0-29B3-4B5E-BA28-37D0CAC9E436}" type="datetimeFigureOut">
              <a:rPr lang="it-IT" smtClean="0"/>
              <a:pPr/>
              <a:t>11/10/2018</a:t>
            </a:fld>
            <a:endParaRPr lang="it-IT"/>
          </a:p>
        </p:txBody>
      </p:sp>
      <p:sp>
        <p:nvSpPr>
          <p:cNvPr id="3" name="Segnaposto piè di pagina 2"/>
          <p:cNvSpPr>
            <a:spLocks noGrp="1"/>
          </p:cNvSpPr>
          <p:nvPr>
            <p:ph type="ftr" sz="quarter" idx="11"/>
          </p:nvPr>
        </p:nvSpPr>
        <p:spPr>
          <a:xfrm>
            <a:off x="457200" y="6481890"/>
            <a:ext cx="4260056" cy="300831"/>
          </a:xfrm>
        </p:spPr>
        <p:txBody>
          <a:bodyPr/>
          <a:lstStyle/>
          <a:p>
            <a:endParaRPr lang="it-IT"/>
          </a:p>
        </p:txBody>
      </p:sp>
      <p:sp>
        <p:nvSpPr>
          <p:cNvPr id="4" name="Segnaposto numero diapositiva 3"/>
          <p:cNvSpPr>
            <a:spLocks noGrp="1"/>
          </p:cNvSpPr>
          <p:nvPr>
            <p:ph type="sldNum" sz="quarter" idx="12"/>
          </p:nvPr>
        </p:nvSpPr>
        <p:spPr>
          <a:xfrm>
            <a:off x="7589520" y="6480969"/>
            <a:ext cx="502920" cy="301752"/>
          </a:xfrm>
        </p:spPr>
        <p:txBody>
          <a:bodyPr/>
          <a:lstStyle/>
          <a:p>
            <a:fld id="{D742BAA4-84E0-4C77-9281-9CAB9140606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278976" y="6556248"/>
            <a:ext cx="2133600" cy="301752"/>
          </a:xfrm>
        </p:spPr>
        <p:txBody>
          <a:bodyPr/>
          <a:lstStyle>
            <a:lvl1pPr>
              <a:defRPr sz="900"/>
            </a:lvl1p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1135856" y="6556248"/>
            <a:ext cx="5143120"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410576" y="6556248"/>
            <a:ext cx="502920" cy="301752"/>
          </a:xfrm>
        </p:spPr>
        <p:txBody>
          <a:bodyPr/>
          <a:lstStyle>
            <a:lvl1pP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108192" y="6556248"/>
            <a:ext cx="2103120" cy="301752"/>
          </a:xfrm>
        </p:spPr>
        <p:txBody>
          <a:bodyPr/>
          <a:lstStyle>
            <a:lvl1pPr>
              <a:defRPr sz="900"/>
            </a:lvl1pPr>
          </a:lstStyle>
          <a:p>
            <a:fld id="{9A379EB0-29B3-4B5E-BA28-37D0CAC9E436}" type="datetimeFigureOut">
              <a:rPr lang="it-IT" smtClean="0"/>
              <a:pPr/>
              <a:t>11/10/2018</a:t>
            </a:fld>
            <a:endParaRPr lang="it-IT"/>
          </a:p>
        </p:txBody>
      </p:sp>
      <p:sp>
        <p:nvSpPr>
          <p:cNvPr id="6" name="Segnaposto piè di pagina 5"/>
          <p:cNvSpPr>
            <a:spLocks noGrp="1"/>
          </p:cNvSpPr>
          <p:nvPr>
            <p:ph type="ftr" sz="quarter" idx="11"/>
          </p:nvPr>
        </p:nvSpPr>
        <p:spPr>
          <a:xfrm>
            <a:off x="1170432" y="6557169"/>
            <a:ext cx="4948072"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217192" y="6556248"/>
            <a:ext cx="365760" cy="301752"/>
          </a:xfrm>
        </p:spPr>
        <p:txBody>
          <a:bodyPr/>
          <a:lstStyle>
            <a:lvl1pPr algn="ctr">
              <a:defRPr sz="900"/>
            </a:lvl1pPr>
          </a:lstStyle>
          <a:p>
            <a:fld id="{D742BAA4-84E0-4C77-9281-9CAB9140606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olo rettango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ttore 1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egnaposto titolo 21"/>
          <p:cNvSpPr>
            <a:spLocks noGrp="1"/>
          </p:cNvSpPr>
          <p:nvPr>
            <p:ph type="title"/>
          </p:nvPr>
        </p:nvSpPr>
        <p:spPr>
          <a:xfrm>
            <a:off x="457200" y="267494"/>
            <a:ext cx="8229600" cy="1399032"/>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A379EB0-29B3-4B5E-BA28-37D0CAC9E436}" type="datetimeFigureOut">
              <a:rPr lang="it-IT" smtClean="0"/>
              <a:pPr/>
              <a:t>11/10/2018</a:t>
            </a:fld>
            <a:endParaRPr lang="it-IT"/>
          </a:p>
        </p:txBody>
      </p:sp>
      <p:sp>
        <p:nvSpPr>
          <p:cNvPr id="3" name="Segnaposto piè di pagina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it-IT"/>
          </a:p>
        </p:txBody>
      </p:sp>
      <p:sp>
        <p:nvSpPr>
          <p:cNvPr id="23" name="Segnaposto numero diapositiva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742BAA4-84E0-4C77-9281-9CAB9140606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inps.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nps.i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INVALIDITA’ CIVILE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b="1" u="sng" dirty="0" smtClean="0"/>
              <a:t>Documenti necessari per la presentazione</a:t>
            </a:r>
            <a:endParaRPr lang="it-IT" dirty="0" smtClean="0"/>
          </a:p>
          <a:p>
            <a:pPr lvl="0"/>
            <a:r>
              <a:rPr lang="it-IT" dirty="0" smtClean="0"/>
              <a:t>Copia del certificato medico telematico e della relativa ricevuta;</a:t>
            </a:r>
          </a:p>
          <a:p>
            <a:pPr lvl="0"/>
            <a:r>
              <a:rPr lang="it-IT" dirty="0" smtClean="0"/>
              <a:t>Carta d’identità e codice fiscale dell’interessato;</a:t>
            </a:r>
          </a:p>
          <a:p>
            <a:pPr lvl="0"/>
            <a:r>
              <a:rPr lang="it-IT" dirty="0" smtClean="0"/>
              <a:t>Indirizzo di residenza completo di </a:t>
            </a:r>
            <a:r>
              <a:rPr lang="it-IT" dirty="0" err="1" smtClean="0"/>
              <a:t>cap</a:t>
            </a:r>
            <a:r>
              <a:rPr lang="it-IT" dirty="0" smtClean="0"/>
              <a:t>;</a:t>
            </a:r>
          </a:p>
          <a:p>
            <a:pPr lvl="0"/>
            <a:r>
              <a:rPr lang="it-IT" dirty="0" smtClean="0"/>
              <a:t>Eventuale indirizzo di domicilio temporaneo;</a:t>
            </a:r>
          </a:p>
          <a:p>
            <a:pPr lvl="0"/>
            <a:r>
              <a:rPr lang="it-IT" dirty="0" smtClean="0"/>
              <a:t>Numero di cellulare</a:t>
            </a:r>
          </a:p>
          <a:p>
            <a:pPr lvl="0">
              <a:buNone/>
            </a:pPr>
            <a:endParaRPr lang="it-IT" dirty="0" smtClean="0"/>
          </a:p>
          <a:p>
            <a:pPr lvl="0"/>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ACCOMPAGNO</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pPr>
              <a:buNone/>
            </a:pPr>
            <a:r>
              <a:rPr lang="it-IT" dirty="0" smtClean="0"/>
              <a:t>	In caso di richiesta di Invalidità civile finalizzata al riconoscimento </a:t>
            </a:r>
            <a:r>
              <a:rPr lang="it-IT" sz="2600" dirty="0" smtClean="0"/>
              <a:t>dell’</a:t>
            </a:r>
            <a:r>
              <a:rPr lang="it-IT" sz="2600" b="1" i="1" dirty="0" smtClean="0"/>
              <a:t>INDENNITA’ </a:t>
            </a:r>
            <a:r>
              <a:rPr lang="it-IT" sz="2600" b="1" i="1" dirty="0" err="1" smtClean="0"/>
              <a:t>DI</a:t>
            </a:r>
            <a:r>
              <a:rPr lang="it-IT" sz="2600" b="1" i="1" dirty="0" smtClean="0"/>
              <a:t> ACCOMPAGNAMENTO</a:t>
            </a:r>
            <a:r>
              <a:rPr lang="it-IT" i="1" dirty="0" smtClean="0"/>
              <a:t> </a:t>
            </a:r>
            <a:r>
              <a:rPr lang="it-IT" dirty="0" smtClean="0"/>
              <a:t>nella certificazione del medico curante dovrà essere barrata </a:t>
            </a:r>
            <a:r>
              <a:rPr lang="it-IT" sz="2600" i="1" dirty="0" smtClean="0"/>
              <a:t>UNA </a:t>
            </a:r>
            <a:r>
              <a:rPr lang="it-IT" i="1" dirty="0" smtClean="0"/>
              <a:t>delle seguenti</a:t>
            </a:r>
            <a:r>
              <a:rPr lang="it-IT" dirty="0" smtClean="0"/>
              <a:t> casistiche: </a:t>
            </a:r>
          </a:p>
          <a:p>
            <a:pPr algn="just">
              <a:buNone/>
            </a:pPr>
            <a:r>
              <a:rPr lang="it-IT" dirty="0" smtClean="0"/>
              <a:t>	</a:t>
            </a:r>
          </a:p>
          <a:p>
            <a:pPr algn="just">
              <a:buNone/>
            </a:pPr>
            <a:r>
              <a:rPr lang="it-IT" dirty="0" smtClean="0"/>
              <a:t>	“Persona impossibilitata a deambulare senza l’aiuto permanente di un accompagnatore”</a:t>
            </a:r>
          </a:p>
          <a:p>
            <a:pPr algn="ctr">
              <a:buNone/>
            </a:pPr>
            <a:r>
              <a:rPr lang="it-IT" dirty="0" smtClean="0"/>
              <a:t> </a:t>
            </a:r>
            <a:r>
              <a:rPr lang="it-IT" i="1" dirty="0" smtClean="0"/>
              <a:t>oppure</a:t>
            </a:r>
            <a:r>
              <a:rPr lang="it-IT" dirty="0" smtClean="0"/>
              <a:t> </a:t>
            </a:r>
          </a:p>
          <a:p>
            <a:pPr algn="just">
              <a:buNone/>
            </a:pPr>
            <a:r>
              <a:rPr lang="it-IT" dirty="0" smtClean="0"/>
              <a:t>	“Persona che necessita di assistenza continua non essendo in grado di compiere gli atti quotidiani della vita”. </a:t>
            </a:r>
          </a:p>
          <a:p>
            <a:pPr algn="just">
              <a:buNone/>
            </a:pPr>
            <a:endParaRPr lang="it-IT"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COLLOCAMENTO MIRATO</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10000"/>
          </a:bodyPr>
          <a:lstStyle/>
          <a:p>
            <a:pPr>
              <a:buNone/>
            </a:pPr>
            <a:r>
              <a:rPr lang="it-IT" dirty="0" smtClean="0"/>
              <a:t>	Il COLLOCAMENTO MIRATO (</a:t>
            </a:r>
            <a:r>
              <a:rPr lang="it-IT" dirty="0" err="1" smtClean="0"/>
              <a:t>L.n</a:t>
            </a:r>
            <a:r>
              <a:rPr lang="it-IT" dirty="0" smtClean="0"/>
              <a:t>.68/1999) è l’unica prestazione che non prevede la presentazione del certificato medico telematico e può essere richiesta da persone a cui è stata già riconosciuta una invalidità superiore al 45% oppure sia stata riconosciuto lo status di cieco civile o sordo.</a:t>
            </a:r>
          </a:p>
          <a:p>
            <a:pPr>
              <a:buNone/>
            </a:pPr>
            <a:r>
              <a:rPr lang="it-IT" dirty="0" smtClean="0"/>
              <a:t>	Deve essere comunque presentata la richiesta telematica all’inps utilizzando la stessa procedura dell’invalidità civile.</a:t>
            </a:r>
          </a:p>
          <a:p>
            <a:pPr>
              <a:buNone/>
            </a:pPr>
            <a:r>
              <a:rPr lang="it-IT" dirty="0" smtClean="0"/>
              <a:t>	In questo caso dovrà essere barrata la voce DISABILITA’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MANCATA PRESENTAZIONE A VISITA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In base </a:t>
            </a:r>
            <a:r>
              <a:rPr lang="it-IT" i="1" dirty="0" smtClean="0"/>
              <a:t>all'art. 5 comma 1 del D.M. n. 387 del 5 agosto 1991</a:t>
            </a:r>
            <a:r>
              <a:rPr lang="it-IT" dirty="0" smtClean="0"/>
              <a:t>, nel caso in cui il soggetto interessato non si presenti alla visita comunicata dalla Commissione Medica, lo stesso riceverà un’ulteriore convocazione a visita </a:t>
            </a:r>
            <a:r>
              <a:rPr lang="it-IT" b="1" dirty="0" smtClean="0"/>
              <a:t>entro i successivi tre mesi</a:t>
            </a:r>
            <a:r>
              <a:rPr lang="it-IT" dirty="0" smtClean="0"/>
              <a:t>. Qualora non si presenti nemmeno a quest'ultima convocazione la domanda decade e l'interessato dovrà ripetere tutto l’iter.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VERBALE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Dopo aver effettuato la visita medica, entro sei mesi circa viene rilasciato il verbale che attesta la percentuale di invalidità riconosciuta dalla commissione medica, l’eventuale riconoscimento dell’accompagno/indennità di frequenza e il grado di handicap.</a:t>
            </a:r>
          </a:p>
          <a:p>
            <a:pPr>
              <a:buNone/>
            </a:pPr>
            <a:r>
              <a:rPr lang="it-IT"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78524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VERBALE INVALIDITA’ CIVILE</a:t>
            </a:r>
            <a:endParaRPr lang="it-IT" dirty="0"/>
          </a:p>
        </p:txBody>
      </p:sp>
      <p:pic>
        <p:nvPicPr>
          <p:cNvPr id="6" name="Segnaposto contenuto 5" descr="INV CIV 1.png"/>
          <p:cNvPicPr>
            <a:picLocks noGrp="1" noChangeAspect="1"/>
          </p:cNvPicPr>
          <p:nvPr>
            <p:ph sz="half" idx="1"/>
          </p:nvPr>
        </p:nvPicPr>
        <p:blipFill>
          <a:blip r:embed="rId3" cstate="print"/>
          <a:stretch>
            <a:fillRect/>
          </a:stretch>
        </p:blipFill>
        <p:spPr>
          <a:xfrm>
            <a:off x="390916" y="1196752"/>
            <a:ext cx="4146050" cy="5400600"/>
          </a:xfrm>
        </p:spPr>
      </p:pic>
      <p:pic>
        <p:nvPicPr>
          <p:cNvPr id="7" name="Segnaposto contenuto 6" descr="INV CIV 2.png"/>
          <p:cNvPicPr>
            <a:picLocks noGrp="1" noChangeAspect="1"/>
          </p:cNvPicPr>
          <p:nvPr>
            <p:ph sz="half" idx="2"/>
          </p:nvPr>
        </p:nvPicPr>
        <p:blipFill>
          <a:blip r:embed="rId4" cstate="print"/>
          <a:stretch>
            <a:fillRect/>
          </a:stretch>
        </p:blipFill>
        <p:spPr>
          <a:xfrm>
            <a:off x="4644008" y="1153225"/>
            <a:ext cx="3888432" cy="5442469"/>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VERBALE MINORE</a:t>
            </a:r>
            <a:endParaRPr lang="it-IT" dirty="0"/>
          </a:p>
        </p:txBody>
      </p:sp>
      <p:pic>
        <p:nvPicPr>
          <p:cNvPr id="4" name="Segnaposto contenuto 3" descr="verbale ind freq.png"/>
          <p:cNvPicPr>
            <a:picLocks noGrp="1" noChangeAspect="1"/>
          </p:cNvPicPr>
          <p:nvPr>
            <p:ph idx="1"/>
          </p:nvPr>
        </p:nvPicPr>
        <p:blipFill>
          <a:blip r:embed="rId3" cstate="print"/>
          <a:stretch>
            <a:fillRect/>
          </a:stretch>
        </p:blipFill>
        <p:spPr>
          <a:xfrm>
            <a:off x="2699792" y="1628800"/>
            <a:ext cx="3528392" cy="4968671"/>
          </a:xfrm>
          <a:ln w="57150">
            <a:solidFill>
              <a:schemeClr val="tx2">
                <a:lumMod val="20000"/>
                <a:lumOff val="80000"/>
              </a:schemeClr>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CONCESSORIA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Quando viene riconosciuta una competenza economica la pratica si conclude per mezzo dell’invio telematico del modello AP70.</a:t>
            </a:r>
          </a:p>
          <a:p>
            <a:pPr>
              <a:buNone/>
            </a:pPr>
            <a:endParaRPr lang="it-IT" dirty="0" smtClean="0"/>
          </a:p>
          <a:p>
            <a:pPr>
              <a:buNone/>
            </a:pPr>
            <a:r>
              <a:rPr lang="it-IT" dirty="0" smtClean="0"/>
              <a:t>	Nel frontespizio del verbale vengono indicati i quadri del modello che devono essere obbligatoriamente compilati.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CONCESSORIA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10000"/>
          </a:bodyPr>
          <a:lstStyle/>
          <a:p>
            <a:pPr>
              <a:buNone/>
            </a:pPr>
            <a:r>
              <a:rPr lang="it-IT" dirty="0" smtClean="0"/>
              <a:t>	A chi spetta l’indennità economica:</a:t>
            </a:r>
          </a:p>
          <a:p>
            <a:pPr>
              <a:buNone/>
            </a:pPr>
            <a:r>
              <a:rPr lang="it-IT" dirty="0" smtClean="0"/>
              <a:t>	</a:t>
            </a:r>
            <a:r>
              <a:rPr lang="it-IT" b="1" u="sng" dirty="0" smtClean="0"/>
              <a:t>Indennità di frequenza</a:t>
            </a:r>
            <a:r>
              <a:rPr lang="it-IT" dirty="0" smtClean="0"/>
              <a:t>: minori18 anni – Max 12 mensilità – rinnovabile. Non conta la percentuale di invalidità</a:t>
            </a:r>
          </a:p>
          <a:p>
            <a:pPr>
              <a:buNone/>
            </a:pPr>
            <a:r>
              <a:rPr lang="it-IT" dirty="0" smtClean="0"/>
              <a:t>	[Prestazione legata al reddito personale]</a:t>
            </a:r>
          </a:p>
          <a:p>
            <a:pPr>
              <a:buNone/>
            </a:pPr>
            <a:r>
              <a:rPr lang="it-IT" dirty="0" smtClean="0"/>
              <a:t>	</a:t>
            </a:r>
            <a:r>
              <a:rPr lang="it-IT" b="1" u="sng" dirty="0" smtClean="0"/>
              <a:t>Assegno mensile di assistenza</a:t>
            </a:r>
            <a:r>
              <a:rPr lang="it-IT" b="1" dirty="0" smtClean="0"/>
              <a:t>: </a:t>
            </a:r>
            <a:r>
              <a:rPr lang="it-IT" dirty="0" smtClean="0"/>
              <a:t>Dai 18 ai  65 anni con un invalidità dal 74% al 99%</a:t>
            </a:r>
          </a:p>
          <a:p>
            <a:pPr>
              <a:buNone/>
            </a:pPr>
            <a:r>
              <a:rPr lang="it-IT" dirty="0" smtClean="0"/>
              <a:t>	[Prestazione legata al reddito personale]</a:t>
            </a:r>
          </a:p>
          <a:p>
            <a:pPr>
              <a:buNone/>
            </a:pPr>
            <a:r>
              <a:rPr lang="it-IT" dirty="0" smtClean="0"/>
              <a:t>	</a:t>
            </a:r>
            <a:r>
              <a:rPr lang="it-IT" b="1" u="sng" dirty="0" smtClean="0"/>
              <a:t>Accompagno</a:t>
            </a:r>
            <a:r>
              <a:rPr lang="it-IT" b="1" dirty="0" smtClean="0"/>
              <a:t>:</a:t>
            </a:r>
            <a:r>
              <a:rPr lang="it-IT" dirty="0" smtClean="0"/>
              <a:t> percentuale riconosciuta uguale 100% e “incapacità a deambulare e/o a compiere  gli atti quotidiani della vita”</a:t>
            </a:r>
          </a:p>
          <a:p>
            <a:pPr>
              <a:buNone/>
            </a:pPr>
            <a:r>
              <a:rPr lang="it-IT" dirty="0" smtClean="0"/>
              <a:t>	[Prestazione non legata al reddito personale]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CONCESSORIA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dirty="0" smtClean="0"/>
              <a:t>	</a:t>
            </a:r>
            <a:r>
              <a:rPr lang="it-IT" b="1" u="sng" dirty="0" smtClean="0"/>
              <a:t>Indennità di </a:t>
            </a:r>
            <a:r>
              <a:rPr lang="it-IT" b="1" u="sng" dirty="0" smtClean="0"/>
              <a:t>frequenza</a:t>
            </a:r>
          </a:p>
          <a:p>
            <a:pPr>
              <a:buNone/>
            </a:pPr>
            <a:r>
              <a:rPr lang="it-IT" dirty="0" smtClean="0"/>
              <a:t>	L’indennità </a:t>
            </a:r>
            <a:r>
              <a:rPr lang="it-IT" dirty="0" smtClean="0"/>
              <a:t>viene corrisposta per tutta la durata della frequenza (fino a un massimo di 12 mensilità). Per il 2018 l’importo è di </a:t>
            </a:r>
            <a:r>
              <a:rPr lang="it-IT" b="1" dirty="0" smtClean="0"/>
              <a:t>282,55 euro </a:t>
            </a:r>
            <a:r>
              <a:rPr lang="it-IT" dirty="0" smtClean="0"/>
              <a:t>mensili</a:t>
            </a:r>
            <a:r>
              <a:rPr lang="it-IT" dirty="0" smtClean="0"/>
              <a:t>.</a:t>
            </a:r>
          </a:p>
          <a:p>
            <a:pPr>
              <a:buNone/>
            </a:pPr>
            <a:endParaRPr lang="it-IT" dirty="0" smtClean="0"/>
          </a:p>
          <a:p>
            <a:pPr>
              <a:buNone/>
            </a:pPr>
            <a:r>
              <a:rPr lang="it-IT" dirty="0" smtClean="0"/>
              <a:t>	Il</a:t>
            </a:r>
            <a:r>
              <a:rPr lang="it-IT" dirty="0" smtClean="0"/>
              <a:t> </a:t>
            </a:r>
            <a:r>
              <a:rPr lang="it-IT" b="1" dirty="0" smtClean="0"/>
              <a:t>limite di reddito </a:t>
            </a:r>
            <a:r>
              <a:rPr lang="it-IT" dirty="0" smtClean="0"/>
              <a:t>personale annuo per il 2018 è pari a </a:t>
            </a:r>
            <a:r>
              <a:rPr lang="it-IT" b="1" dirty="0" smtClean="0"/>
              <a:t>4.853,29 euro</a:t>
            </a:r>
            <a:r>
              <a:rPr lang="it-IT" dirty="0" smtClean="0"/>
              <a:t>.</a:t>
            </a:r>
          </a:p>
          <a:p>
            <a:pPr>
              <a:buNone/>
            </a:pPr>
            <a:endParaRPr lang="it-IT" dirty="0" smtClean="0"/>
          </a:p>
          <a:p>
            <a:pPr>
              <a:buNone/>
            </a:pPr>
            <a:r>
              <a:rPr lang="it-IT" dirty="0" smtClean="0"/>
              <a:t>	Ai </a:t>
            </a:r>
            <a:r>
              <a:rPr lang="it-IT" dirty="0" smtClean="0"/>
              <a:t>fini dell’accertamento del requisito reddituale in sede di prima liquidazione si considerano i redditi dell’anno in corso dichiarati dall’interessato in via presuntiva. </a:t>
            </a:r>
          </a:p>
          <a:p>
            <a:pPr>
              <a:buNone/>
            </a:pPr>
            <a:r>
              <a:rPr lang="it-IT" dirty="0" smtClean="0"/>
              <a:t>	La </a:t>
            </a:r>
            <a:r>
              <a:rPr lang="it-IT" dirty="0" smtClean="0"/>
              <a:t>misura della pensione, in condizioni particolari di reddito, può essere incrementata di un importo mensile stabilito dalla legge (maggiorazione).</a:t>
            </a:r>
          </a:p>
          <a:p>
            <a:pPr>
              <a:buNone/>
            </a:pPr>
            <a:endParaRPr lang="it-IT"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CONCESSORIA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lnSpcReduction="10000"/>
          </a:bodyPr>
          <a:lstStyle/>
          <a:p>
            <a:pPr>
              <a:buNone/>
            </a:pPr>
            <a:r>
              <a:rPr lang="it-IT" dirty="0" smtClean="0"/>
              <a:t>	</a:t>
            </a:r>
            <a:r>
              <a:rPr lang="it-IT" b="1" u="sng" dirty="0" smtClean="0"/>
              <a:t>As</a:t>
            </a:r>
            <a:r>
              <a:rPr lang="it-IT" b="1" u="sng" dirty="0" smtClean="0"/>
              <a:t>segno mensile di </a:t>
            </a:r>
            <a:r>
              <a:rPr lang="it-IT" b="1" u="sng" dirty="0" smtClean="0"/>
              <a:t>assistenz</a:t>
            </a:r>
            <a:r>
              <a:rPr lang="it-IT" b="1" u="sng" dirty="0" smtClean="0"/>
              <a:t>a</a:t>
            </a:r>
            <a:endParaRPr lang="it-IT" dirty="0" smtClean="0"/>
          </a:p>
          <a:p>
            <a:pPr>
              <a:buNone/>
            </a:pPr>
            <a:endParaRPr lang="it-IT" b="1" u="sng" dirty="0" smtClean="0"/>
          </a:p>
          <a:p>
            <a:pPr>
              <a:buNone/>
            </a:pPr>
            <a:r>
              <a:rPr lang="it-IT" b="1" dirty="0" smtClean="0"/>
              <a:t>	</a:t>
            </a:r>
            <a:r>
              <a:rPr lang="it-IT" dirty="0" smtClean="0"/>
              <a:t>Per </a:t>
            </a:r>
            <a:r>
              <a:rPr lang="it-IT" dirty="0" smtClean="0"/>
              <a:t>l’anno 2018 l’importo dell’assegno è di </a:t>
            </a:r>
            <a:r>
              <a:rPr lang="it-IT" b="1" dirty="0" smtClean="0"/>
              <a:t>282,55</a:t>
            </a:r>
            <a:r>
              <a:rPr lang="it-IT" dirty="0" smtClean="0"/>
              <a:t> </a:t>
            </a:r>
            <a:r>
              <a:rPr lang="it-IT" b="1" dirty="0" smtClean="0"/>
              <a:t>euro</a:t>
            </a:r>
            <a:r>
              <a:rPr lang="it-IT" dirty="0" smtClean="0"/>
              <a:t> e viene corrisposto per </a:t>
            </a:r>
            <a:r>
              <a:rPr lang="it-IT" b="1" dirty="0" smtClean="0"/>
              <a:t>13 mensilità</a:t>
            </a:r>
            <a:r>
              <a:rPr lang="it-IT" dirty="0" smtClean="0"/>
              <a:t>. Il</a:t>
            </a:r>
            <a:r>
              <a:rPr lang="it-IT" b="1" dirty="0" smtClean="0"/>
              <a:t> limite di reddito </a:t>
            </a:r>
            <a:r>
              <a:rPr lang="it-IT" dirty="0" smtClean="0"/>
              <a:t>personale annuo per il 2018 è pari a</a:t>
            </a:r>
            <a:r>
              <a:rPr lang="it-IT" b="1" dirty="0" smtClean="0"/>
              <a:t> 4.853,29 euro</a:t>
            </a:r>
            <a:r>
              <a:rPr lang="it-IT" dirty="0" smtClean="0"/>
              <a:t>.</a:t>
            </a:r>
          </a:p>
          <a:p>
            <a:pPr>
              <a:buNone/>
            </a:pPr>
            <a:r>
              <a:rPr lang="it-IT" dirty="0" smtClean="0"/>
              <a:t>	Ai </a:t>
            </a:r>
            <a:r>
              <a:rPr lang="it-IT" dirty="0" smtClean="0"/>
              <a:t>fini dell’accertamento del requisito reddituale in sede di prima liquidazione si considerano i redditi dell’anno in corso dichiarati dall’interessato in via presuntiva</a:t>
            </a:r>
            <a:r>
              <a:rPr lang="it-IT" dirty="0" smtClean="0"/>
              <a:t>.</a:t>
            </a:r>
            <a:endParaRPr lang="it-IT"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INVALIDITA’ CIVILE </a:t>
            </a:r>
            <a:endParaRPr lang="it-IT" dirty="0"/>
          </a:p>
        </p:txBody>
      </p:sp>
      <p:sp>
        <p:nvSpPr>
          <p:cNvPr id="3" name="Segnaposto contenuto 2"/>
          <p:cNvSpPr>
            <a:spLocks noGrp="1"/>
          </p:cNvSpPr>
          <p:nvPr>
            <p:ph idx="1"/>
          </p:nvPr>
        </p:nvSpPr>
        <p:spPr>
          <a:xfrm>
            <a:off x="457200" y="1484784"/>
            <a:ext cx="8229600" cy="4970024"/>
          </a:xfrm>
          <a:ln w="57150">
            <a:solidFill>
              <a:schemeClr val="tx2">
                <a:lumMod val="20000"/>
                <a:lumOff val="80000"/>
              </a:schemeClr>
            </a:solidFill>
          </a:ln>
        </p:spPr>
        <p:txBody>
          <a:bodyPr>
            <a:normAutofit fontScale="62500" lnSpcReduction="20000"/>
          </a:bodyPr>
          <a:lstStyle/>
          <a:p>
            <a:pPr algn="ctr">
              <a:buNone/>
            </a:pPr>
            <a:endParaRPr lang="it-IT" b="1" u="sng" dirty="0" smtClean="0"/>
          </a:p>
          <a:p>
            <a:pPr algn="ctr">
              <a:buNone/>
            </a:pPr>
            <a:r>
              <a:rPr lang="it-IT" b="1" u="sng" dirty="0" smtClean="0"/>
              <a:t>FASE 1-CERTIFICATO TELEMATICO DEL MEDICO CERTIFICATORE</a:t>
            </a:r>
          </a:p>
          <a:p>
            <a:endParaRPr lang="it-IT" dirty="0" smtClean="0"/>
          </a:p>
          <a:p>
            <a:pPr algn="just"/>
            <a:r>
              <a:rPr lang="it-IT" dirty="0" smtClean="0"/>
              <a:t>Il primo passaggio che il cittadino deve effettuare per procedere alla richiesta di riconoscimento di invalidità civile ed handicap è quello di farsi rilasciare il certificato medico telematico.</a:t>
            </a:r>
          </a:p>
          <a:p>
            <a:pPr lvl="0" algn="just">
              <a:buNone/>
            </a:pPr>
            <a:r>
              <a:rPr lang="it-IT" dirty="0" smtClean="0"/>
              <a:t>	Il certificato telematico può essere rilasciato dal proprio medico di famiglia </a:t>
            </a:r>
            <a:r>
              <a:rPr lang="it-IT" i="1" dirty="0" smtClean="0"/>
              <a:t>o da altro medico </a:t>
            </a:r>
            <a:r>
              <a:rPr lang="it-IT" i="1" u="sng" dirty="0" smtClean="0"/>
              <a:t>abilitato alla certificazione</a:t>
            </a:r>
          </a:p>
          <a:p>
            <a:pPr lvl="0" algn="just">
              <a:buNone/>
            </a:pPr>
            <a:r>
              <a:rPr lang="it-IT" dirty="0" smtClean="0"/>
              <a:t>	l’elenco dei medici abilitati è disponibile sul sito dell’INPS </a:t>
            </a:r>
            <a:r>
              <a:rPr lang="it-IT" u="sng" dirty="0" smtClean="0">
                <a:hlinkClick r:id="rId2"/>
              </a:rPr>
              <a:t>www.inps.it</a:t>
            </a:r>
            <a:endParaRPr lang="it-IT" dirty="0" smtClean="0"/>
          </a:p>
          <a:p>
            <a:pPr algn="just"/>
            <a:r>
              <a:rPr lang="it-IT" dirty="0" smtClean="0"/>
              <a:t>Il certificato ha una validità di </a:t>
            </a:r>
            <a:r>
              <a:rPr lang="it-IT" u="sng" dirty="0" smtClean="0"/>
              <a:t>90 giorni </a:t>
            </a:r>
            <a:r>
              <a:rPr lang="it-IT" dirty="0" smtClean="0"/>
              <a:t>a partire dalla data indicata sulla ricevuta telematica, dopodiché, se non viene perfezionata la domanda all’inps entro tale data, l’assistito dovrà produrne uno nuovo.</a:t>
            </a:r>
          </a:p>
          <a:p>
            <a:pPr>
              <a:buNone/>
            </a:pPr>
            <a:endParaRPr lang="it-IT" dirty="0" smtClean="0"/>
          </a:p>
          <a:p>
            <a:pPr>
              <a:buNone/>
            </a:pPr>
            <a:r>
              <a:rPr lang="it-IT" dirty="0" smtClean="0"/>
              <a:t>	</a:t>
            </a:r>
            <a:r>
              <a:rPr lang="it-IT" sz="3800" u="sng" dirty="0" smtClean="0"/>
              <a:t>Il certificato dovrà essere esibito in originale all'atto della visita di accertamento di invalidità/handicap</a:t>
            </a:r>
            <a:r>
              <a:rPr lang="it-IT" sz="3800" dirty="0" smtClean="0"/>
              <a:t>.</a:t>
            </a:r>
          </a:p>
          <a:p>
            <a:endParaRPr lang="it-IT" dirty="0" smtClean="0"/>
          </a:p>
          <a:p>
            <a:pPr marL="578358" indent="-514350"/>
            <a:endParaRPr lang="it-IT" dirty="0" smtClean="0"/>
          </a:p>
          <a:p>
            <a:pPr marL="578358" indent="-514350"/>
            <a:endParaRPr lang="it-IT"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CONCESSORIA</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dirty="0" smtClean="0"/>
              <a:t>	</a:t>
            </a:r>
            <a:r>
              <a:rPr lang="it-IT" b="1" dirty="0" smtClean="0"/>
              <a:t>Indennità di accompagnamento</a:t>
            </a:r>
            <a:endParaRPr lang="it-IT" b="1" dirty="0" smtClean="0"/>
          </a:p>
          <a:p>
            <a:pPr>
              <a:buNone/>
            </a:pPr>
            <a:endParaRPr lang="it-IT" b="1" u="sng" dirty="0" smtClean="0"/>
          </a:p>
          <a:p>
            <a:pPr>
              <a:buNone/>
            </a:pPr>
            <a:r>
              <a:rPr lang="it-IT" b="1" dirty="0" smtClean="0"/>
              <a:t>	</a:t>
            </a:r>
            <a:r>
              <a:rPr lang="it-IT" dirty="0" smtClean="0"/>
              <a:t>L'assegno per l'anno 2018 è pari a </a:t>
            </a:r>
            <a:r>
              <a:rPr lang="it-IT" b="1" dirty="0" smtClean="0"/>
              <a:t>516,35 €, </a:t>
            </a:r>
            <a:r>
              <a:rPr lang="it-IT" dirty="0" smtClean="0"/>
              <a:t>spetta per 12 mensilità e, al pari delle altre provvidenze assistenziali, </a:t>
            </a:r>
            <a:r>
              <a:rPr lang="it-IT" b="1" dirty="0" smtClean="0"/>
              <a:t>è esente da Irpef</a:t>
            </a:r>
            <a:r>
              <a:rPr lang="it-IT" dirty="0" smtClean="0"/>
              <a:t>, cioè non è tassata e non va dichiarata in denuncia dei redditi </a:t>
            </a:r>
            <a:r>
              <a:rPr lang="it-IT" dirty="0" err="1" smtClean="0"/>
              <a:t>nè</a:t>
            </a:r>
            <a:r>
              <a:rPr lang="it-IT" dirty="0" smtClean="0"/>
              <a:t> concorre alla determinazione del requisito reddituale previsto per l'attribuzione di altre prestazioni sociali o assistenziali erogate dallo stato. </a:t>
            </a:r>
            <a:endParaRPr lang="it-IT" dirty="0" smtClean="0"/>
          </a:p>
          <a:p>
            <a:pPr>
              <a:buNone/>
            </a:pPr>
            <a:r>
              <a:rPr lang="it-IT" dirty="0" smtClean="0"/>
              <a:t>	</a:t>
            </a:r>
            <a:r>
              <a:rPr lang="it-IT" dirty="0" smtClean="0"/>
              <a:t>L'indennità</a:t>
            </a:r>
            <a:r>
              <a:rPr lang="it-IT" dirty="0" smtClean="0"/>
              <a:t>, inoltre, </a:t>
            </a:r>
            <a:r>
              <a:rPr lang="it-IT" b="1" dirty="0" smtClean="0"/>
              <a:t>non è reversibile ai superstiti </a:t>
            </a:r>
            <a:r>
              <a:rPr lang="it-IT" dirty="0" smtClean="0"/>
              <a:t>e viene erogata al "</a:t>
            </a:r>
            <a:r>
              <a:rPr lang="it-IT" i="1" dirty="0" smtClean="0"/>
              <a:t>solo titolo della minorazione</a:t>
            </a:r>
            <a:r>
              <a:rPr lang="it-IT" dirty="0" smtClean="0"/>
              <a:t>" cioè a </a:t>
            </a:r>
            <a:r>
              <a:rPr lang="it-IT" b="1" dirty="0" smtClean="0"/>
              <a:t>prescindere</a:t>
            </a:r>
            <a:r>
              <a:rPr lang="it-IT" dirty="0" smtClean="0"/>
              <a:t> dal requisito reddituale personale, coniugale o familiare dell'avente diritto.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DECORRENZA</a:t>
            </a:r>
            <a:endParaRPr lang="it-IT" dirty="0"/>
          </a:p>
        </p:txBody>
      </p:sp>
      <p:sp>
        <p:nvSpPr>
          <p:cNvPr id="3" name="Segnaposto contenuto 2"/>
          <p:cNvSpPr>
            <a:spLocks noGrp="1"/>
          </p:cNvSpPr>
          <p:nvPr>
            <p:ph idx="1"/>
          </p:nvPr>
        </p:nvSpPr>
        <p:spPr>
          <a:xfrm>
            <a:off x="395536" y="1628800"/>
            <a:ext cx="8229600" cy="4898016"/>
          </a:xfrm>
          <a:ln w="57150">
            <a:solidFill>
              <a:schemeClr val="tx2">
                <a:lumMod val="20000"/>
                <a:lumOff val="80000"/>
              </a:schemeClr>
            </a:solidFill>
          </a:ln>
        </p:spPr>
        <p:txBody>
          <a:bodyPr>
            <a:normAutofit/>
          </a:bodyPr>
          <a:lstStyle/>
          <a:p>
            <a:pPr>
              <a:buNone/>
            </a:pPr>
            <a:r>
              <a:rPr lang="it-IT" dirty="0" smtClean="0"/>
              <a:t>	</a:t>
            </a:r>
          </a:p>
          <a:p>
            <a:pPr>
              <a:buNone/>
            </a:pPr>
            <a:r>
              <a:rPr lang="it-IT" dirty="0" smtClean="0"/>
              <a:t>	L’indennità economica decorre </a:t>
            </a:r>
          </a:p>
          <a:p>
            <a:pPr>
              <a:buNone/>
            </a:pPr>
            <a:r>
              <a:rPr lang="it-IT" dirty="0" smtClean="0"/>
              <a:t>	</a:t>
            </a:r>
            <a:r>
              <a:rPr lang="it-IT" u="sng" dirty="0" smtClean="0"/>
              <a:t>dal mese successivo alla domanda</a:t>
            </a:r>
          </a:p>
          <a:p>
            <a:pPr>
              <a:buNone/>
            </a:pPr>
            <a:endParaRPr lang="it-IT" u="sng" dirty="0" smtClean="0"/>
          </a:p>
          <a:p>
            <a:pPr>
              <a:buNone/>
            </a:pPr>
            <a:r>
              <a:rPr lang="it-IT" dirty="0" smtClean="0"/>
              <a:t>	Al momento dell’erogazione vengono riconosciuti tutti gli arretrati</a:t>
            </a:r>
          </a:p>
          <a:p>
            <a:pPr>
              <a:buNone/>
            </a:pPr>
            <a:endParaRPr lang="it-IT" dirty="0" smtClean="0"/>
          </a:p>
          <a:p>
            <a:pPr>
              <a:buNone/>
            </a:pPr>
            <a:r>
              <a:rPr lang="it-IT" dirty="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DICHIARAZIONE </a:t>
            </a:r>
            <a:r>
              <a:rPr lang="it-IT" dirty="0" err="1" smtClean="0"/>
              <a:t>DI</a:t>
            </a:r>
            <a:r>
              <a:rPr lang="it-IT" dirty="0" smtClean="0"/>
              <a:t> RESPONSABILITA’</a:t>
            </a:r>
            <a:endParaRPr lang="it-IT" dirty="0"/>
          </a:p>
        </p:txBody>
      </p:sp>
      <p:sp>
        <p:nvSpPr>
          <p:cNvPr id="3" name="Segnaposto contenuto 2"/>
          <p:cNvSpPr>
            <a:spLocks noGrp="1"/>
          </p:cNvSpPr>
          <p:nvPr>
            <p:ph idx="1"/>
          </p:nvPr>
        </p:nvSpPr>
        <p:spPr>
          <a:xfrm>
            <a:off x="395536" y="1628800"/>
            <a:ext cx="8229600" cy="4898016"/>
          </a:xfrm>
          <a:ln w="57150">
            <a:solidFill>
              <a:schemeClr val="tx2">
                <a:lumMod val="20000"/>
                <a:lumOff val="80000"/>
              </a:schemeClr>
            </a:solidFill>
          </a:ln>
        </p:spPr>
        <p:txBody>
          <a:bodyPr>
            <a:normAutofit fontScale="77500" lnSpcReduction="20000"/>
          </a:bodyPr>
          <a:lstStyle/>
          <a:p>
            <a:pPr>
              <a:buNone/>
            </a:pPr>
            <a:r>
              <a:rPr lang="it-IT" dirty="0" smtClean="0"/>
              <a:t>	</a:t>
            </a:r>
          </a:p>
          <a:p>
            <a:pPr>
              <a:buNone/>
            </a:pPr>
            <a:r>
              <a:rPr lang="it-IT" dirty="0" smtClean="0"/>
              <a:t>Per ottenere l’indennità economica è necessario allegare alla domanda telematica della fase </a:t>
            </a:r>
            <a:r>
              <a:rPr lang="it-IT" dirty="0" err="1" smtClean="0"/>
              <a:t>concessoria</a:t>
            </a:r>
            <a:r>
              <a:rPr lang="it-IT" dirty="0" smtClean="0"/>
              <a:t>, il modello di ASSUNZIONE </a:t>
            </a:r>
            <a:r>
              <a:rPr lang="it-IT" dirty="0" err="1" smtClean="0"/>
              <a:t>DI</a:t>
            </a:r>
            <a:r>
              <a:rPr lang="it-IT" dirty="0" smtClean="0"/>
              <a:t> RESPONSABILITA’.</a:t>
            </a:r>
          </a:p>
          <a:p>
            <a:pPr>
              <a:buNone/>
            </a:pPr>
            <a:r>
              <a:rPr lang="it-IT" dirty="0" smtClean="0"/>
              <a:t>	</a:t>
            </a:r>
          </a:p>
          <a:p>
            <a:r>
              <a:rPr lang="it-IT" dirty="0" smtClean="0"/>
              <a:t>In caso di disabile maggiorenne il modello va fatto firmare dalla persona disabile;</a:t>
            </a:r>
          </a:p>
          <a:p>
            <a:pPr>
              <a:buNone/>
            </a:pPr>
            <a:endParaRPr lang="it-IT" dirty="0" smtClean="0"/>
          </a:p>
          <a:p>
            <a:r>
              <a:rPr lang="it-IT" dirty="0" smtClean="0"/>
              <a:t>In caso di disabile minorenne il modello dovrà essere firmato da entrambi i genitori</a:t>
            </a:r>
          </a:p>
          <a:p>
            <a:pPr>
              <a:buNone/>
            </a:pPr>
            <a:endParaRPr lang="it-IT" dirty="0" smtClean="0"/>
          </a:p>
          <a:p>
            <a:pPr>
              <a:buNone/>
            </a:pPr>
            <a:endParaRPr lang="it-IT" dirty="0" smtClean="0"/>
          </a:p>
          <a:p>
            <a:pPr>
              <a:buNone/>
            </a:pPr>
            <a:r>
              <a:rPr lang="it-IT" dirty="0"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DICHIARAZIONE </a:t>
            </a:r>
            <a:r>
              <a:rPr lang="it-IT" dirty="0" err="1" smtClean="0"/>
              <a:t>DI</a:t>
            </a:r>
            <a:r>
              <a:rPr lang="it-IT" dirty="0" smtClean="0"/>
              <a:t> RESPONSABILITA’</a:t>
            </a:r>
            <a:endParaRPr lang="it-IT" dirty="0"/>
          </a:p>
        </p:txBody>
      </p:sp>
      <p:pic>
        <p:nvPicPr>
          <p:cNvPr id="5" name="Segnaposto contenuto 4" descr="ass resp minori.png"/>
          <p:cNvPicPr>
            <a:picLocks noGrp="1" noChangeAspect="1"/>
          </p:cNvPicPr>
          <p:nvPr>
            <p:ph sz="half" idx="2"/>
          </p:nvPr>
        </p:nvPicPr>
        <p:blipFill>
          <a:blip r:embed="rId3" cstate="print"/>
          <a:stretch>
            <a:fillRect/>
          </a:stretch>
        </p:blipFill>
        <p:spPr>
          <a:xfrm>
            <a:off x="611560" y="1355545"/>
            <a:ext cx="3668000" cy="5313815"/>
          </a:xfrm>
        </p:spPr>
      </p:pic>
      <p:pic>
        <p:nvPicPr>
          <p:cNvPr id="6" name="Immagine 5" descr="ass resp pag2.png"/>
          <p:cNvPicPr>
            <a:picLocks noChangeAspect="1"/>
          </p:cNvPicPr>
          <p:nvPr/>
        </p:nvPicPr>
        <p:blipFill>
          <a:blip r:embed="rId4" cstate="print"/>
          <a:stretch>
            <a:fillRect/>
          </a:stretch>
        </p:blipFill>
        <p:spPr>
          <a:xfrm>
            <a:off x="4716016" y="1340768"/>
            <a:ext cx="3672408" cy="527790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CONSESSORIA MINORI</a:t>
            </a:r>
            <a:endParaRPr lang="it-IT" dirty="0"/>
          </a:p>
        </p:txBody>
      </p:sp>
      <p:sp>
        <p:nvSpPr>
          <p:cNvPr id="9" name="Segnaposto contenuto 8"/>
          <p:cNvSpPr>
            <a:spLocks noGrp="1"/>
          </p:cNvSpPr>
          <p:nvPr>
            <p:ph idx="1"/>
          </p:nvPr>
        </p:nvSpPr>
        <p:spPr/>
        <p:txBody>
          <a:bodyPr>
            <a:normAutofit/>
          </a:bodyPr>
          <a:lstStyle/>
          <a:p>
            <a:pPr>
              <a:buNone/>
            </a:pPr>
            <a:r>
              <a:rPr lang="it-IT" dirty="0" smtClean="0"/>
              <a:t>	Quando il riconoscimento dell’indennità è rivolta al minore, al momento della fase </a:t>
            </a:r>
            <a:r>
              <a:rPr lang="it-IT" dirty="0" err="1" smtClean="0"/>
              <a:t>concessoria</a:t>
            </a:r>
            <a:r>
              <a:rPr lang="it-IT" dirty="0" smtClean="0"/>
              <a:t> va allegato un ulteriore modulo: CONSENSO DELL’ALTRO GENITORE</a:t>
            </a:r>
          </a:p>
          <a:p>
            <a:pPr>
              <a:buNone/>
            </a:pPr>
            <a:r>
              <a:rPr lang="it-IT" dirty="0" smtClean="0"/>
              <a:t>	In questo modulo, uno dei due genitori viene indicato dall’altro genitore come colui che viene delegato alla riscossione dell’indennità per conto del minore.</a:t>
            </a:r>
          </a:p>
          <a:p>
            <a:pPr>
              <a:buNone/>
            </a:pPr>
            <a:endParaRPr lang="it-IT" dirty="0" smtClean="0"/>
          </a:p>
          <a:p>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85725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FASE CONSESSORIA MINORI</a:t>
            </a:r>
            <a:endParaRPr lang="it-IT" dirty="0"/>
          </a:p>
        </p:txBody>
      </p:sp>
      <p:sp>
        <p:nvSpPr>
          <p:cNvPr id="9" name="Segnaposto contenuto 8"/>
          <p:cNvSpPr>
            <a:spLocks noGrp="1"/>
          </p:cNvSpPr>
          <p:nvPr>
            <p:ph idx="1"/>
          </p:nvPr>
        </p:nvSpPr>
        <p:spPr/>
        <p:txBody>
          <a:bodyPr>
            <a:normAutofit/>
          </a:bodyPr>
          <a:lstStyle/>
          <a:p>
            <a:pPr>
              <a:buNone/>
            </a:pPr>
            <a:r>
              <a:rPr lang="it-IT" dirty="0" smtClean="0"/>
              <a:t>	</a:t>
            </a:r>
            <a:endParaRPr lang="it-IT" dirty="0"/>
          </a:p>
        </p:txBody>
      </p:sp>
      <p:pic>
        <p:nvPicPr>
          <p:cNvPr id="4" name="Immagine 3" descr="consenso altro genitore.png"/>
          <p:cNvPicPr>
            <a:picLocks noChangeAspect="1"/>
          </p:cNvPicPr>
          <p:nvPr/>
        </p:nvPicPr>
        <p:blipFill>
          <a:blip r:embed="rId3" cstate="print"/>
          <a:stretch>
            <a:fillRect/>
          </a:stretch>
        </p:blipFill>
        <p:spPr>
          <a:xfrm>
            <a:off x="2483768" y="1169252"/>
            <a:ext cx="3894732" cy="544088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AGGRAVAMENTO</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lnSpcReduction="10000"/>
          </a:bodyPr>
          <a:lstStyle/>
          <a:p>
            <a:pPr>
              <a:buNone/>
            </a:pPr>
            <a:r>
              <a:rPr lang="it-IT" dirty="0" smtClean="0"/>
              <a:t>	In caso di riconoscimento di molto inferiore al 74% (per la richiesta di pensione di invalidità) o del 100% (per la richiesta dell’accompagno e, in caso non si ritenga vantaggioso procedere ad una causa legale, il soggetto può, a distanza di tempo procedere alla richiesta di </a:t>
            </a:r>
            <a:r>
              <a:rPr lang="it-IT" b="1" dirty="0" smtClean="0"/>
              <a:t>aggravamento</a:t>
            </a:r>
            <a:r>
              <a:rPr lang="it-IT" dirty="0" smtClean="0"/>
              <a:t>.</a:t>
            </a:r>
          </a:p>
          <a:p>
            <a:pPr>
              <a:buNone/>
            </a:pPr>
            <a:r>
              <a:rPr lang="it-IT" dirty="0" smtClean="0"/>
              <a:t>	</a:t>
            </a:r>
            <a:r>
              <a:rPr lang="it-IT" u="sng" dirty="0" smtClean="0"/>
              <a:t>Dovranno essere ripercorse tutte le fasi dell’iter di riconoscimento come per una prima richiesta.</a:t>
            </a:r>
          </a:p>
          <a:p>
            <a:pPr>
              <a:buNone/>
            </a:pPr>
            <a:endParaRPr lang="it-IT" b="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err="1" smtClean="0"/>
              <a:t>RICORSO=CAUSA</a:t>
            </a:r>
            <a:r>
              <a:rPr lang="it-IT" dirty="0" smtClean="0"/>
              <a:t> LEGALE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E’ possibile che il verbale di invalidità civile riporti una percentuale del 100% ma non venga riconosciuta l’indennità di accompagnamento, come anche è possibile che venga riconosciuta una percentuale del 72/73% ad una persona tra i 18 ed i 65 anni, senza poter accedere in questo modo alla fase </a:t>
            </a:r>
            <a:r>
              <a:rPr lang="it-IT" dirty="0" err="1" smtClean="0"/>
              <a:t>concessoria</a:t>
            </a:r>
            <a:r>
              <a:rPr lang="it-IT" dirty="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RICORSO</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In questi casi è opportuno orientare l’assistito ad una consulenza con un legale per valutare la possibilità di ricorrere in tribunale.</a:t>
            </a:r>
          </a:p>
          <a:p>
            <a:pPr>
              <a:buNone/>
            </a:pPr>
            <a:r>
              <a:rPr lang="it-IT" dirty="0" smtClean="0"/>
              <a:t>	L’Avvocato, in genere, prima di procedere alla causa, fa visionare la documentazione medica ad un Medico Legale, il quale si esprime a favore o meno sulla possibilità di ricorrere.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RICORSO</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In caso di parere positivo da parte dell’Avvocato e del Medico Legale si potrà procedere ad una causa legale.</a:t>
            </a:r>
          </a:p>
          <a:p>
            <a:pPr>
              <a:buNone/>
            </a:pPr>
            <a:endParaRPr lang="it-IT" dirty="0" smtClean="0"/>
          </a:p>
          <a:p>
            <a:pPr>
              <a:buNone/>
            </a:pPr>
            <a:r>
              <a:rPr lang="it-IT" dirty="0" smtClean="0"/>
              <a:t>	Vantaggi per l’assistito:</a:t>
            </a:r>
          </a:p>
          <a:p>
            <a:pPr>
              <a:buNone/>
            </a:pPr>
            <a:r>
              <a:rPr lang="it-IT" dirty="0" smtClean="0"/>
              <a:t>   - In caso di vittoria l’assistito potrà recuperare tutti gli arretrati spettanti dalla data della prima richiesta telematica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268289"/>
            <a:ext cx="9144000" cy="56842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CERTIFICATO MEDICO TELEMATICO</a:t>
            </a:r>
            <a:endParaRPr lang="it-IT" dirty="0"/>
          </a:p>
        </p:txBody>
      </p:sp>
      <p:pic>
        <p:nvPicPr>
          <p:cNvPr id="7" name="Segnaposto contenuto 6" descr="cert1.png"/>
          <p:cNvPicPr>
            <a:picLocks noGrp="1" noChangeAspect="1"/>
          </p:cNvPicPr>
          <p:nvPr>
            <p:ph sz="half" idx="4294967295"/>
          </p:nvPr>
        </p:nvPicPr>
        <p:blipFill>
          <a:blip r:embed="rId3" cstate="print"/>
          <a:stretch>
            <a:fillRect/>
          </a:stretch>
        </p:blipFill>
        <p:spPr>
          <a:xfrm>
            <a:off x="323528" y="980728"/>
            <a:ext cx="4013152" cy="5709328"/>
          </a:xfrm>
        </p:spPr>
      </p:pic>
      <p:pic>
        <p:nvPicPr>
          <p:cNvPr id="8" name="Immagine 7" descr="cert2.png"/>
          <p:cNvPicPr>
            <a:picLocks noChangeAspect="1"/>
          </p:cNvPicPr>
          <p:nvPr/>
        </p:nvPicPr>
        <p:blipFill>
          <a:blip r:embed="rId4" cstate="print"/>
          <a:stretch>
            <a:fillRect/>
          </a:stretch>
        </p:blipFill>
        <p:spPr>
          <a:xfrm>
            <a:off x="4788024" y="980728"/>
            <a:ext cx="4032449" cy="571051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L. 104/92 ART 3 . COMMA 1</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lnSpcReduction="10000"/>
          </a:bodyPr>
          <a:lstStyle/>
          <a:p>
            <a:pPr>
              <a:buNone/>
            </a:pPr>
            <a:r>
              <a:rPr lang="it-IT" b="1" dirty="0" smtClean="0"/>
              <a:t>Definizione presente nel verbale</a:t>
            </a:r>
            <a:r>
              <a:rPr lang="it-IT" dirty="0" smtClean="0"/>
              <a:t>: </a:t>
            </a:r>
          </a:p>
          <a:p>
            <a:pPr>
              <a:buNone/>
            </a:pPr>
            <a:r>
              <a:rPr lang="it-IT" i="1" dirty="0" smtClean="0"/>
              <a:t>	"Persona con handicap (art. 3 comma 1, Legge 104/1992)"</a:t>
            </a:r>
            <a:r>
              <a:rPr lang="it-IT" dirty="0" smtClean="0"/>
              <a:t>. Non è stata riconosciuta la connotazione di gravità.</a:t>
            </a:r>
          </a:p>
          <a:p>
            <a:pPr>
              <a:buNone/>
            </a:pPr>
            <a:endParaRPr lang="it-IT" dirty="0" smtClean="0"/>
          </a:p>
          <a:p>
            <a:pPr>
              <a:buNone/>
            </a:pPr>
            <a:r>
              <a:rPr lang="it-IT" dirty="0" smtClean="0"/>
              <a:t>	Link:</a:t>
            </a:r>
          </a:p>
          <a:p>
            <a:pPr>
              <a:buNone/>
            </a:pPr>
            <a:r>
              <a:rPr lang="it-IT" dirty="0" smtClean="0"/>
              <a:t>	</a:t>
            </a:r>
            <a:r>
              <a:rPr lang="it-IT" dirty="0" smtClean="0">
                <a:solidFill>
                  <a:schemeClr val="accent6">
                    <a:lumMod val="50000"/>
                  </a:schemeClr>
                </a:solidFill>
              </a:rPr>
              <a:t>http://www.handylex.org/schede/benefici/codH2.shtml</a:t>
            </a:r>
          </a:p>
          <a:p>
            <a:pPr>
              <a:buNone/>
            </a:pPr>
            <a:r>
              <a:rPr lang="it-IT" dirty="0" smtClean="0"/>
              <a:t>	per conoscere le agevolazioni legate al comma 3 art.1</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
            </a:r>
            <a:br>
              <a:rPr lang="it-IT" dirty="0" smtClean="0"/>
            </a:br>
            <a:r>
              <a:rPr lang="it-IT" dirty="0" smtClean="0"/>
              <a:t>L. 104/92 ART 3 . COMMA 3</a:t>
            </a:r>
            <a:br>
              <a:rPr lang="it-IT" dirty="0" smtClean="0"/>
            </a:br>
            <a:endParaRPr lang="it-IT" dirty="0"/>
          </a:p>
        </p:txBody>
      </p:sp>
      <p:sp>
        <p:nvSpPr>
          <p:cNvPr id="3" name="Segnaposto contenuto 2"/>
          <p:cNvSpPr>
            <a:spLocks noGrp="1"/>
          </p:cNvSpPr>
          <p:nvPr>
            <p:ph idx="1"/>
          </p:nvPr>
        </p:nvSpPr>
        <p:spPr>
          <a:xfrm>
            <a:off x="457200" y="1484784"/>
            <a:ext cx="8229600" cy="4970024"/>
          </a:xfrm>
          <a:ln w="57150">
            <a:solidFill>
              <a:schemeClr val="tx2">
                <a:lumMod val="20000"/>
                <a:lumOff val="80000"/>
              </a:schemeClr>
            </a:solidFill>
          </a:ln>
        </p:spPr>
        <p:txBody>
          <a:bodyPr>
            <a:normAutofit lnSpcReduction="10000"/>
          </a:bodyPr>
          <a:lstStyle/>
          <a:p>
            <a:pPr>
              <a:buNone/>
            </a:pPr>
            <a:r>
              <a:rPr lang="it-IT" b="1" dirty="0" smtClean="0"/>
              <a:t>Definizione presente nel verbale</a:t>
            </a:r>
            <a:r>
              <a:rPr lang="it-IT" dirty="0" smtClean="0"/>
              <a:t>:</a:t>
            </a:r>
          </a:p>
          <a:p>
            <a:pPr>
              <a:buNone/>
            </a:pPr>
            <a:r>
              <a:rPr lang="it-IT" i="1" dirty="0" smtClean="0"/>
              <a:t>	"Persona con handicap con connotazione di gravità (art. 3 comma 3, Legge 104/1992)"</a:t>
            </a:r>
            <a:r>
              <a:rPr lang="it-IT" dirty="0" smtClean="0"/>
              <a:t>.</a:t>
            </a:r>
          </a:p>
          <a:p>
            <a:pPr>
              <a:buNone/>
            </a:pPr>
            <a:endParaRPr lang="it-IT" dirty="0" smtClean="0"/>
          </a:p>
          <a:p>
            <a:pPr>
              <a:buNone/>
            </a:pPr>
            <a:r>
              <a:rPr lang="it-IT" dirty="0" smtClean="0"/>
              <a:t>	Link:	 </a:t>
            </a:r>
            <a:r>
              <a:rPr lang="it-IT" dirty="0" smtClean="0">
                <a:solidFill>
                  <a:schemeClr val="accent6">
                    <a:lumMod val="50000"/>
                  </a:schemeClr>
                </a:solidFill>
              </a:rPr>
              <a:t>http://www.handylex.org/schede/benefici/codH3.shtml</a:t>
            </a:r>
          </a:p>
          <a:p>
            <a:pPr>
              <a:buNone/>
            </a:pPr>
            <a:r>
              <a:rPr lang="it-IT" dirty="0" smtClean="0"/>
              <a:t>	per conoscere le agevolazioni legate al comma 3 art.3</a:t>
            </a:r>
            <a:endParaRPr lang="it-IT" dirty="0" smtClean="0">
              <a:solidFill>
                <a:schemeClr val="accent6">
                  <a:lumMod val="5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64122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VERBALE HANDICAP</a:t>
            </a:r>
            <a:endParaRPr lang="it-IT" dirty="0"/>
          </a:p>
        </p:txBody>
      </p:sp>
      <p:pic>
        <p:nvPicPr>
          <p:cNvPr id="6" name="Segnaposto contenuto 5" descr="104 1.png"/>
          <p:cNvPicPr>
            <a:picLocks noGrp="1" noChangeAspect="1"/>
          </p:cNvPicPr>
          <p:nvPr>
            <p:ph sz="half" idx="1"/>
          </p:nvPr>
        </p:nvPicPr>
        <p:blipFill>
          <a:blip r:embed="rId3" cstate="print"/>
          <a:stretch>
            <a:fillRect/>
          </a:stretch>
        </p:blipFill>
        <p:spPr>
          <a:xfrm>
            <a:off x="363668" y="1052736"/>
            <a:ext cx="3994581" cy="5544616"/>
          </a:xfrm>
        </p:spPr>
      </p:pic>
      <p:pic>
        <p:nvPicPr>
          <p:cNvPr id="7" name="Segnaposto contenuto 6" descr="104 2.png"/>
          <p:cNvPicPr>
            <a:picLocks noGrp="1" noChangeAspect="1"/>
          </p:cNvPicPr>
          <p:nvPr>
            <p:ph sz="half" idx="2"/>
          </p:nvPr>
        </p:nvPicPr>
        <p:blipFill>
          <a:blip r:embed="rId4" cstate="print"/>
          <a:stretch>
            <a:fillRect/>
          </a:stretch>
        </p:blipFill>
        <p:spPr>
          <a:xfrm>
            <a:off x="4788024" y="1122999"/>
            <a:ext cx="3960440" cy="5483369"/>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lgn="just">
              <a:buNone/>
            </a:pPr>
            <a:r>
              <a:rPr lang="it-IT" dirty="0" smtClean="0"/>
              <a:t>I permessi retribuiti spettano ai lavoratori dipendenti:</a:t>
            </a:r>
          </a:p>
          <a:p>
            <a:pPr algn="just"/>
            <a:r>
              <a:rPr lang="it-IT" dirty="0" smtClean="0"/>
              <a:t>disabili in situazione di gravità;</a:t>
            </a:r>
          </a:p>
          <a:p>
            <a:pPr algn="just"/>
            <a:r>
              <a:rPr lang="it-IT" dirty="0" smtClean="0"/>
              <a:t>genitori, anche adottivi o affidatari, di figli disabili in situazione di gravità;</a:t>
            </a:r>
          </a:p>
          <a:p>
            <a:pPr algn="just"/>
            <a:r>
              <a:rPr lang="it-IT" dirty="0" smtClean="0"/>
              <a:t>coniuge, parte dell’unione civile, convivente di fatto (articolo 1, commi 36 e 37, legge 20 maggio 2016, n. 76), parenti o affini entro il terzo grado di familiari disabili in situazione di gravità.</a:t>
            </a:r>
          </a:p>
          <a:p>
            <a:pPr algn="just">
              <a:buNone/>
            </a:pPr>
            <a:r>
              <a:rPr lang="it-IT" dirty="0" smtClean="0"/>
              <a:t>	</a:t>
            </a:r>
          </a:p>
          <a:p>
            <a:pPr algn="just">
              <a:buNone/>
            </a:pPr>
            <a:r>
              <a:rPr lang="it-IT" dirty="0" smtClean="0"/>
              <a:t>	Il diritto può essere esteso ai parenti e agli affini di terzo grado soltanto qualora i genitori o il coniuge o la parte dell’unione civile o il convivente di fatto (art. 1, c. 36 e 37, l. 76/2016)  della persona con disabilità grave abbiano compiuto i 65 anni di età oppure siano anche essi affetti da patologie invalidanti o siano deceduti o mancanti.</a:t>
            </a:r>
          </a:p>
          <a:p>
            <a:pPr algn="just">
              <a:buNone/>
            </a:pPr>
            <a:endParaRPr lang="it-IT" dirty="0" smtClean="0"/>
          </a:p>
          <a:p>
            <a:pPr algn="just">
              <a:buNone/>
            </a:pPr>
            <a:r>
              <a:rPr lang="it-IT" dirty="0" smtClean="0"/>
              <a:t>I permessi non spettano a:</a:t>
            </a:r>
          </a:p>
          <a:p>
            <a:pPr algn="just"/>
            <a:r>
              <a:rPr lang="it-IT" dirty="0" smtClean="0"/>
              <a:t>i lavoratori a domicilio;</a:t>
            </a:r>
          </a:p>
          <a:p>
            <a:pPr algn="just"/>
            <a:r>
              <a:rPr lang="it-IT" dirty="0" smtClean="0"/>
              <a:t>gli addetti ai lavoro domestici e familiari;</a:t>
            </a:r>
          </a:p>
          <a:p>
            <a:pPr algn="just"/>
            <a:r>
              <a:rPr lang="it-IT" dirty="0" smtClean="0"/>
              <a:t>i lavoratori agricoli a tempo determinato occupati a giornata, né per se stessi né in qualità di genitori o familiari;</a:t>
            </a:r>
          </a:p>
          <a:p>
            <a:pPr algn="just"/>
            <a:r>
              <a:rPr lang="it-IT" dirty="0" smtClean="0"/>
              <a:t>i lavoratori autonomi;</a:t>
            </a:r>
          </a:p>
          <a:p>
            <a:pPr algn="just"/>
            <a:r>
              <a:rPr lang="it-IT" dirty="0" smtClean="0"/>
              <a:t>i lavoratori parasubordinati.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I </a:t>
            </a:r>
            <a:r>
              <a:rPr lang="it-IT" b="1" dirty="0" smtClean="0"/>
              <a:t>lavoratori disabili</a:t>
            </a:r>
            <a:r>
              <a:rPr lang="it-IT" dirty="0" smtClean="0"/>
              <a:t> </a:t>
            </a:r>
            <a:r>
              <a:rPr lang="it-IT" b="1" dirty="0" smtClean="0"/>
              <a:t>in situazione di gravità </a:t>
            </a:r>
            <a:r>
              <a:rPr lang="it-IT" dirty="0" smtClean="0"/>
              <a:t>possono beneficiare in alternativa di:</a:t>
            </a:r>
          </a:p>
          <a:p>
            <a:r>
              <a:rPr lang="it-IT" dirty="0" smtClean="0"/>
              <a:t>riposi orari giornalieri, che consistono in due ore al giorno se l'orario lavorativo è pari o superiore a 6 ore, un'ora in caso di orario lavorativo inferiore a sei ore;</a:t>
            </a:r>
          </a:p>
          <a:p>
            <a:r>
              <a:rPr lang="it-IT" dirty="0" smtClean="0"/>
              <a:t>tre giorni di permesso mensile (frazionabili in ore).</a:t>
            </a:r>
          </a:p>
          <a:p>
            <a:pPr algn="just">
              <a:buNone/>
            </a:pPr>
            <a:endParaRPr lang="it-IT"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10000"/>
          </a:bodyPr>
          <a:lstStyle/>
          <a:p>
            <a:pPr>
              <a:buNone/>
            </a:pPr>
            <a:r>
              <a:rPr lang="it-IT" dirty="0" smtClean="0"/>
              <a:t>	I </a:t>
            </a:r>
            <a:r>
              <a:rPr lang="it-IT" b="1" dirty="0" smtClean="0"/>
              <a:t>genitori</a:t>
            </a:r>
            <a:r>
              <a:rPr lang="it-IT" dirty="0" smtClean="0"/>
              <a:t>, anche adottivi o affidatari, </a:t>
            </a:r>
            <a:r>
              <a:rPr lang="it-IT" b="1" dirty="0" smtClean="0"/>
              <a:t>di</a:t>
            </a:r>
            <a:r>
              <a:rPr lang="it-IT" dirty="0" smtClean="0"/>
              <a:t> </a:t>
            </a:r>
            <a:r>
              <a:rPr lang="it-IT" b="1" dirty="0" smtClean="0"/>
              <a:t>figli disabili in situazione di gravità minori di tre anni</a:t>
            </a:r>
            <a:r>
              <a:rPr lang="it-IT" dirty="0" smtClean="0"/>
              <a:t> possono beneficiare in alternativa di:</a:t>
            </a:r>
          </a:p>
          <a:p>
            <a:r>
              <a:rPr lang="it-IT" dirty="0" smtClean="0"/>
              <a:t>tre giorni di permesso mensili, anche frazionabili in ore;</a:t>
            </a:r>
          </a:p>
          <a:p>
            <a:r>
              <a:rPr lang="it-IT" dirty="0" smtClean="0"/>
              <a:t>prolungamento del congedo parentale;</a:t>
            </a:r>
          </a:p>
          <a:p>
            <a:r>
              <a:rPr lang="it-IT" dirty="0" smtClean="0"/>
              <a:t>permessi orari retribuiti rapportati all'orario giornaliero di lavoro, che consistono in due ore al giorno se l'orario lavorativo è pari o superiore a 6 ore, un'ora in caso di orario lavorativo inferiore a sei ore.</a:t>
            </a:r>
          </a:p>
          <a:p>
            <a:pPr algn="just">
              <a:buNone/>
            </a:pPr>
            <a:endParaRPr lang="it-IT"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10000"/>
          </a:bodyPr>
          <a:lstStyle/>
          <a:p>
            <a:pPr>
              <a:buNone/>
            </a:pPr>
            <a:r>
              <a:rPr lang="it-IT" dirty="0" smtClean="0"/>
              <a:t>	I </a:t>
            </a:r>
            <a:r>
              <a:rPr lang="it-IT" b="1" dirty="0" smtClean="0"/>
              <a:t>genitori biologici di figli disabili in situazione di gravità di età compresa tra i tre e i dodici anni di vita</a:t>
            </a:r>
            <a:r>
              <a:rPr lang="it-IT" dirty="0" smtClean="0"/>
              <a:t> e i </a:t>
            </a:r>
            <a:r>
              <a:rPr lang="it-IT" b="1" dirty="0" smtClean="0"/>
              <a:t>genitori adottivi o affidatari</a:t>
            </a:r>
            <a:r>
              <a:rPr lang="it-IT" dirty="0" smtClean="0"/>
              <a:t> di figli disabili in situazione di gravità che abbiano compiuto i tre anni di età ed entro dodici anni dall'ingresso in famiglia del minore,</a:t>
            </a:r>
            <a:r>
              <a:rPr lang="it-IT" b="1" dirty="0" smtClean="0"/>
              <a:t> </a:t>
            </a:r>
            <a:r>
              <a:rPr lang="it-IT" dirty="0" smtClean="0"/>
              <a:t>possono beneficiare in alternativa di:</a:t>
            </a:r>
          </a:p>
          <a:p>
            <a:r>
              <a:rPr lang="it-IT" dirty="0" smtClean="0"/>
              <a:t>tre giorni di permesso mensili, anche frazionabili in ore;</a:t>
            </a:r>
          </a:p>
          <a:p>
            <a:r>
              <a:rPr lang="it-IT" dirty="0" smtClean="0"/>
              <a:t>prolungamento del congedo parentale.</a:t>
            </a:r>
          </a:p>
          <a:p>
            <a:pPr algn="just">
              <a:buNone/>
            </a:pPr>
            <a:endParaRPr lang="it-IT"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a:t>
            </a:r>
            <a:r>
              <a:rPr lang="it-IT" b="1" dirty="0" smtClean="0"/>
              <a:t>I</a:t>
            </a:r>
            <a:r>
              <a:rPr lang="it-IT" dirty="0" smtClean="0"/>
              <a:t> </a:t>
            </a:r>
            <a:r>
              <a:rPr lang="it-IT" b="1" dirty="0" smtClean="0"/>
              <a:t>genitori biologici di figli disabili in situazione di gravità oltre i dodici anni di età</a:t>
            </a:r>
            <a:r>
              <a:rPr lang="it-IT" dirty="0" smtClean="0"/>
              <a:t> e i </a:t>
            </a:r>
            <a:r>
              <a:rPr lang="it-IT" b="1" dirty="0" smtClean="0"/>
              <a:t>genitori adottivi o affidatari</a:t>
            </a:r>
            <a:r>
              <a:rPr lang="it-IT" dirty="0" smtClean="0"/>
              <a:t> di figli disabili in situazione di gravità oltre i dodici anni dall' ingresso in famiglia del minore possono beneficiare di tre giorni di permesso mensili, anche frazionabili in ore.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dirty="0" smtClean="0"/>
              <a:t>	Il </a:t>
            </a:r>
            <a:r>
              <a:rPr lang="it-IT" b="1" dirty="0" smtClean="0"/>
              <a:t>coniuge</a:t>
            </a:r>
            <a:r>
              <a:rPr lang="it-IT" dirty="0" smtClean="0"/>
              <a:t>, la parte dell’unione civile, il convivente di fatto (art. 1, c. 36 e 37, l. 76/2016), </a:t>
            </a:r>
            <a:r>
              <a:rPr lang="it-IT" b="1" dirty="0" smtClean="0"/>
              <a:t>i parenti e gli affini </a:t>
            </a:r>
            <a:r>
              <a:rPr lang="it-IT" dirty="0" smtClean="0"/>
              <a:t>della persona disabile in situazione di gravità possono beneficiare di tre giorni di permesso mensile, anche frazionabili in ore.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REQUISITI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pPr>
              <a:buNone/>
            </a:pPr>
            <a:r>
              <a:rPr lang="it-IT" dirty="0" smtClean="0"/>
              <a:t>	Quali sono i requisiti che ti consentono di accedere al beneficio dei permessi retribuiti L.104/92</a:t>
            </a:r>
          </a:p>
          <a:p>
            <a:r>
              <a:rPr lang="it-IT" dirty="0" smtClean="0"/>
              <a:t>Essere lavoratori di pendenti (anche se P.T.) </a:t>
            </a:r>
          </a:p>
          <a:p>
            <a:r>
              <a:rPr lang="it-IT" dirty="0" smtClean="0"/>
              <a:t>La persona che chiede o per la quale si richiedono i permessi deve trovarsi in situazione di handicap grave (art.3 comma 3 L.104/92) riconosciuta da apposita commissione </a:t>
            </a:r>
          </a:p>
          <a:p>
            <a:r>
              <a:rPr lang="it-IT" dirty="0" smtClean="0"/>
              <a:t>La persona in situazione di handicap non deve essere ricoverata a tempo pieno (intere 24h presso strutture ospedaliere o simili, pubbliche o private, che assicurano assistenza continuativa  </a:t>
            </a:r>
          </a:p>
          <a:p>
            <a:endParaRPr lang="it-IT"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268289"/>
            <a:ext cx="9144000" cy="56842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ATTESTATO CERTIFICATO MEDICO</a:t>
            </a:r>
            <a:endParaRPr lang="it-IT" dirty="0"/>
          </a:p>
        </p:txBody>
      </p:sp>
      <p:pic>
        <p:nvPicPr>
          <p:cNvPr id="5" name="Immagine 4" descr="attestato cert medico.png"/>
          <p:cNvPicPr>
            <a:picLocks noChangeAspect="1"/>
          </p:cNvPicPr>
          <p:nvPr/>
        </p:nvPicPr>
        <p:blipFill>
          <a:blip r:embed="rId3" cstate="print"/>
          <a:stretch>
            <a:fillRect/>
          </a:stretch>
        </p:blipFill>
        <p:spPr>
          <a:xfrm>
            <a:off x="2555776" y="980728"/>
            <a:ext cx="4066789" cy="561707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ECCEZIONI</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85000" lnSpcReduction="20000"/>
          </a:bodyPr>
          <a:lstStyle/>
          <a:p>
            <a:pPr>
              <a:buNone/>
            </a:pPr>
            <a:r>
              <a:rPr lang="it-IT" dirty="0" smtClean="0"/>
              <a:t>	</a:t>
            </a:r>
          </a:p>
          <a:p>
            <a:r>
              <a:rPr lang="it-IT" dirty="0" smtClean="0"/>
              <a:t>Interruzione del ricovero a tempo pieno per necessità del disabile di recarsi fuori dalla struttura che lo ospita per effettuare visite e terapie appositamente certificate;</a:t>
            </a:r>
          </a:p>
          <a:p>
            <a:r>
              <a:rPr lang="it-IT" dirty="0" smtClean="0"/>
              <a:t>Ricovero a tempo pieno di un disabile in situazione di gravità in stato vegetativo persistente e/o con prognosi infausta a breve termine;</a:t>
            </a:r>
          </a:p>
          <a:p>
            <a:r>
              <a:rPr lang="it-IT" dirty="0" smtClean="0"/>
              <a:t>Ricovero a tempo pieno di un minore con disabilità in situazione di gravità per il quale risulti documentato dai sanitari della struttura ospedaliera il bisogno di assistenza da parte di un genitore o di un familiare.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a:bodyPr>
          <a:lstStyle/>
          <a:p>
            <a:pPr>
              <a:buNone/>
            </a:pPr>
            <a:r>
              <a:rPr lang="it-IT" b="1" cap="all" dirty="0" smtClean="0"/>
              <a:t>	DECORRENZA E DURATA</a:t>
            </a:r>
          </a:p>
          <a:p>
            <a:r>
              <a:rPr lang="it-IT" u="sng" dirty="0" smtClean="0"/>
              <a:t>La domanda ha validità a decorrere dalla sua presentazione</a:t>
            </a:r>
            <a:r>
              <a:rPr lang="it-IT" dirty="0" smtClean="0"/>
              <a:t>.</a:t>
            </a:r>
          </a:p>
          <a:p>
            <a:r>
              <a:rPr lang="it-IT" dirty="0" smtClean="0"/>
              <a:t>Dovrà essere completa delle previste dichiarazioni di responsabilità e il richiedente i permessi dovrà comunicare entro 30 giorni dal cambiamento le eventuali variazioni delle notizie o delle situazioni autocertificate nella domanda.</a:t>
            </a:r>
          </a:p>
          <a:p>
            <a:pPr>
              <a:buNone/>
            </a:pPr>
            <a:endParaRPr lang="it-IT"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RICHIESTA PERMESSI L104/92</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77500" lnSpcReduction="20000"/>
          </a:bodyPr>
          <a:lstStyle/>
          <a:p>
            <a:pPr>
              <a:buNone/>
            </a:pPr>
            <a:r>
              <a:rPr lang="it-IT" b="1" cap="all" dirty="0" smtClean="0"/>
              <a:t>	QUANTO SPETTA</a:t>
            </a:r>
          </a:p>
          <a:p>
            <a:pPr>
              <a:buNone/>
            </a:pPr>
            <a:r>
              <a:rPr lang="it-IT" dirty="0" smtClean="0"/>
              <a:t>	Le indennità per i permessi sono così corrisposte:</a:t>
            </a:r>
          </a:p>
          <a:p>
            <a:r>
              <a:rPr lang="it-IT" dirty="0" smtClean="0"/>
              <a:t>i </a:t>
            </a:r>
            <a:r>
              <a:rPr lang="it-IT" b="1" dirty="0" smtClean="0"/>
              <a:t>permessi fruiti a giorni</a:t>
            </a:r>
            <a:r>
              <a:rPr lang="it-IT" dirty="0" smtClean="0"/>
              <a:t> saranno indennizzati sulla base della retribuzione effettivamente corrisposta;</a:t>
            </a:r>
          </a:p>
          <a:p>
            <a:r>
              <a:rPr lang="it-IT" dirty="0" smtClean="0"/>
              <a:t>i </a:t>
            </a:r>
            <a:r>
              <a:rPr lang="it-IT" b="1" dirty="0" smtClean="0"/>
              <a:t>permessi fruiti a ore </a:t>
            </a:r>
            <a:r>
              <a:rPr lang="it-IT" dirty="0" smtClean="0"/>
              <a:t>saranno indennizzati sulla base della retribuzione effettivamente corrisposta;</a:t>
            </a:r>
          </a:p>
          <a:p>
            <a:r>
              <a:rPr lang="it-IT" dirty="0" smtClean="0"/>
              <a:t>i </a:t>
            </a:r>
            <a:r>
              <a:rPr lang="it-IT" b="1" dirty="0" smtClean="0"/>
              <a:t>permessi fruiti</a:t>
            </a:r>
            <a:r>
              <a:rPr lang="it-IT" dirty="0" smtClean="0"/>
              <a:t> a titolo di </a:t>
            </a:r>
            <a:r>
              <a:rPr lang="it-IT" b="1" dirty="0" smtClean="0"/>
              <a:t>prolungamento del congedo parentale</a:t>
            </a:r>
            <a:r>
              <a:rPr lang="it-IT" dirty="0" smtClean="0"/>
              <a:t> fino al dodicesimo anno di vita del bambino o, in caso di adozione o affidamento, fino</a:t>
            </a:r>
            <a:r>
              <a:rPr lang="it-IT" b="1" dirty="0" smtClean="0"/>
              <a:t> dodici anni decorrenti</a:t>
            </a:r>
            <a:r>
              <a:rPr lang="it-IT" dirty="0" smtClean="0"/>
              <a:t> </a:t>
            </a:r>
            <a:r>
              <a:rPr lang="it-IT" b="1" dirty="0" smtClean="0"/>
              <a:t>dalla data di ingresso in famiglia</a:t>
            </a:r>
            <a:r>
              <a:rPr lang="it-IT" dirty="0" smtClean="0"/>
              <a:t> del minore, saranno indennizzati al 30% della retribuzione effettivamente corrisposta.</a:t>
            </a:r>
          </a:p>
          <a:p>
            <a:r>
              <a:rPr lang="it-IT" dirty="0" smtClean="0"/>
              <a:t>Durante la fruizione dei permessi retribuiti si ha diritto anche all'</a:t>
            </a:r>
            <a:r>
              <a:rPr lang="it-IT" b="1" dirty="0" smtClean="0"/>
              <a:t>assegno per il nucleo familiare</a:t>
            </a:r>
            <a:r>
              <a:rPr lang="it-IT" dirty="0" smtClean="0"/>
              <a:t>.</a:t>
            </a:r>
          </a:p>
          <a:p>
            <a:pPr>
              <a:buNone/>
            </a:pPr>
            <a:endParaRPr lang="it-IT"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RICHIESTA PERMESSI L104/92</a:t>
            </a:r>
            <a:br>
              <a:rPr lang="it-IT" dirty="0" smtClean="0"/>
            </a:br>
            <a:r>
              <a:rPr lang="it-IT" dirty="0" smtClean="0"/>
              <a:t>ACCOGLIMENTO</a:t>
            </a:r>
            <a:endParaRPr lang="it-IT" dirty="0"/>
          </a:p>
        </p:txBody>
      </p:sp>
      <p:pic>
        <p:nvPicPr>
          <p:cNvPr id="4" name="Segnaposto contenuto 3" descr="accoglimento 104.png"/>
          <p:cNvPicPr>
            <a:picLocks noGrp="1" noChangeAspect="1"/>
          </p:cNvPicPr>
          <p:nvPr>
            <p:ph idx="1"/>
          </p:nvPr>
        </p:nvPicPr>
        <p:blipFill>
          <a:blip r:embed="rId3" cstate="print"/>
          <a:stretch>
            <a:fillRect/>
          </a:stretch>
        </p:blipFill>
        <p:spPr>
          <a:xfrm>
            <a:off x="2750990" y="1557338"/>
            <a:ext cx="3837234" cy="5159943"/>
          </a:xfrm>
          <a:ln w="57150">
            <a:solidFill>
              <a:schemeClr val="tx2">
                <a:lumMod val="20000"/>
                <a:lumOff val="80000"/>
              </a:schemeClr>
            </a:solid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7500" lnSpcReduction="20000"/>
          </a:bodyPr>
          <a:lstStyle/>
          <a:p>
            <a:pPr>
              <a:buNone/>
            </a:pPr>
            <a:r>
              <a:rPr lang="it-IT" dirty="0" smtClean="0"/>
              <a:t>	A CHI SPETTA:</a:t>
            </a:r>
          </a:p>
          <a:p>
            <a:pPr>
              <a:buNone/>
            </a:pPr>
            <a:r>
              <a:rPr lang="it-IT" dirty="0" smtClean="0"/>
              <a:t>	Hanno titolo a fruire del congedo straordinario i lavoratori dipendenti secondo il seguente ordine di priorità, che degrada solo in caso di mancanza, decesso o in presenza di patologie invalidanti dei primi (circ. n. 32/2012 e circ. n. 159/2013):</a:t>
            </a:r>
          </a:p>
          <a:p>
            <a:r>
              <a:rPr lang="it-IT" dirty="0" smtClean="0"/>
              <a:t>il coniuge </a:t>
            </a:r>
            <a:r>
              <a:rPr lang="it-IT" b="1" dirty="0" smtClean="0"/>
              <a:t>convivente</a:t>
            </a:r>
            <a:r>
              <a:rPr lang="it-IT" dirty="0" smtClean="0"/>
              <a:t> o la parte dell’unione civile </a:t>
            </a:r>
            <a:r>
              <a:rPr lang="it-IT" b="1" dirty="0" smtClean="0"/>
              <a:t>convivente</a:t>
            </a:r>
            <a:r>
              <a:rPr lang="it-IT" dirty="0" smtClean="0"/>
              <a:t> della persona disabile in situazione di gravità;</a:t>
            </a:r>
          </a:p>
          <a:p>
            <a:r>
              <a:rPr lang="it-IT" dirty="0" smtClean="0"/>
              <a:t>il padre o la madre, anche adottivi o affidatari, della persona disabile in situazione di gravità, in caso di mancanza, decesso o in presenza di patologie invalidanti del coniuge convivente o della parte dell’unione civile </a:t>
            </a:r>
            <a:r>
              <a:rPr lang="it-IT" b="1" dirty="0" smtClean="0"/>
              <a:t>convivente</a:t>
            </a:r>
            <a:r>
              <a:rPr lang="it-IT" dirty="0" smtClean="0"/>
              <a:t>;</a:t>
            </a:r>
          </a:p>
          <a:p>
            <a:r>
              <a:rPr lang="it-IT" dirty="0" smtClean="0"/>
              <a:t>uno dei figli </a:t>
            </a:r>
            <a:r>
              <a:rPr lang="it-IT" b="1" dirty="0" smtClean="0"/>
              <a:t>conviventi</a:t>
            </a:r>
            <a:r>
              <a:rPr lang="it-IT" dirty="0" smtClean="0"/>
              <a:t> della persona disabile in situazione di gravità, nel caso in cui il coniuge convivente, la parte dell’unione civile </a:t>
            </a:r>
            <a:r>
              <a:rPr lang="it-IT" b="1" dirty="0" smtClean="0"/>
              <a:t>convivente</a:t>
            </a:r>
            <a:r>
              <a:rPr lang="it-IT" dirty="0" smtClean="0"/>
              <a:t> ed entrambi i genitori del disabile siano mancanti, deceduti o affetti da patologie invalidanti. Si precisa, al riguardo, che la possibilità di concedere il beneficio ai figli conviventi si verifica nel caso in cui tutti i soggetti menzionati (coniuge convivente, parte dell’unione civile </a:t>
            </a:r>
            <a:r>
              <a:rPr lang="it-IT" b="1" dirty="0" smtClean="0"/>
              <a:t>convivente</a:t>
            </a:r>
            <a:r>
              <a:rPr lang="it-IT" dirty="0" smtClean="0"/>
              <a:t> ed entrambi i genitori) si trovino in una delle descritte situazioni (mancanza, decesso, patologie invalidanti);</a:t>
            </a:r>
          </a:p>
          <a:p>
            <a:r>
              <a:rPr lang="it-IT" dirty="0" smtClean="0"/>
              <a:t>uno dei fratelli o sorelle </a:t>
            </a:r>
            <a:r>
              <a:rPr lang="it-IT" b="1" dirty="0" smtClean="0"/>
              <a:t>conviventi</a:t>
            </a:r>
            <a:r>
              <a:rPr lang="it-IT" dirty="0" smtClean="0"/>
              <a:t> della persona disabile in situazione di gravità, nel caso in cui il coniuge convivente,la parte dell’unione civile </a:t>
            </a:r>
            <a:r>
              <a:rPr lang="it-IT" b="1" dirty="0" smtClean="0"/>
              <a:t>convivente</a:t>
            </a:r>
            <a:r>
              <a:rPr lang="it-IT" dirty="0" smtClean="0"/>
              <a:t>, entrambi i genitori ed i figli conviventi del disabile siano mancanti, deceduti o affetti da patologie invalidanti;</a:t>
            </a:r>
          </a:p>
          <a:p>
            <a:r>
              <a:rPr lang="it-IT" dirty="0" smtClean="0"/>
              <a:t>un parente/affine entro il terzo grado </a:t>
            </a:r>
            <a:r>
              <a:rPr lang="it-IT" b="1" dirty="0" smtClean="0"/>
              <a:t>convivente</a:t>
            </a:r>
            <a:r>
              <a:rPr lang="it-IT" dirty="0" smtClean="0"/>
              <a:t> della persona disabile in situazione di gravità, nel caso in cui il coniuge convivente,la parte dell’unione civile </a:t>
            </a:r>
            <a:r>
              <a:rPr lang="it-IT" b="1" dirty="0" smtClean="0"/>
              <a:t>convivente</a:t>
            </a:r>
            <a:r>
              <a:rPr lang="it-IT" dirty="0" smtClean="0"/>
              <a:t>, entrambi i genitori, i figli conviventi e i fratelli/sorelle conviventi del disabile siano mancanti, deceduti o affetti da patologie invalidanti.</a:t>
            </a:r>
          </a:p>
          <a:p>
            <a:pPr>
              <a:buNone/>
            </a:pPr>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7500" lnSpcReduction="20000"/>
          </a:bodyPr>
          <a:lstStyle/>
          <a:p>
            <a:pPr>
              <a:buNone/>
            </a:pPr>
            <a:r>
              <a:rPr lang="it-IT" dirty="0" smtClean="0"/>
              <a:t>	</a:t>
            </a:r>
            <a:r>
              <a:rPr lang="it-IT" b="1" cap="all" dirty="0" smtClean="0"/>
              <a:t>COSA SPETTA:</a:t>
            </a:r>
          </a:p>
          <a:p>
            <a:pPr>
              <a:buNone/>
            </a:pPr>
            <a:r>
              <a:rPr lang="it-IT" i="1" dirty="0" smtClean="0"/>
              <a:t>	(Circ. 32/2012, punto 3.3)</a:t>
            </a:r>
            <a:endParaRPr lang="it-IT" dirty="0" smtClean="0"/>
          </a:p>
          <a:p>
            <a:pPr lvl="1"/>
            <a:endParaRPr lang="it-IT" dirty="0" smtClean="0"/>
          </a:p>
          <a:p>
            <a:r>
              <a:rPr lang="it-IT" b="1" dirty="0" smtClean="0"/>
              <a:t>Due anni</a:t>
            </a:r>
            <a:r>
              <a:rPr lang="it-IT" dirty="0" smtClean="0"/>
              <a:t> di assenza dal lavoro indennizzata nella misura della retribuzione percepita nell’ultimo mese di lavoro che precede il congedo straordinario, nell’arco della vita lavorativa.</a:t>
            </a:r>
            <a:br>
              <a:rPr lang="it-IT" dirty="0" smtClean="0"/>
            </a:br>
            <a:r>
              <a:rPr lang="it-IT" dirty="0" smtClean="0"/>
              <a:t>Tale limite è complessivo fra tutti gli aventi diritto, per ogni persona con disabilità grave. </a:t>
            </a:r>
            <a:br>
              <a:rPr lang="it-IT" dirty="0" smtClean="0"/>
            </a:br>
            <a:r>
              <a:rPr lang="it-IT" dirty="0" smtClean="0"/>
              <a:t/>
            </a:r>
            <a:br>
              <a:rPr lang="it-IT" dirty="0" smtClean="0"/>
            </a:br>
            <a:endParaRPr lang="it-IT" dirty="0" smtClean="0"/>
          </a:p>
          <a:p>
            <a:r>
              <a:rPr lang="it-IT" dirty="0" smtClean="0"/>
              <a:t>In caso di pluralità di figli in situazione di disabilità grave, quindi, il beneficio spetta per ciascun figlio sia pure nei limiti previsti e tenendo conto che tali periodi di congedo straordinario rientrano nel limite massimo globale spettante a ciascun lavoratore di due anni di congedo, anche non retribuito, per gravi e documentati motivi familiari. </a:t>
            </a:r>
            <a:br>
              <a:rPr lang="it-IT" dirty="0" smtClean="0"/>
            </a:br>
            <a:endParaRPr lang="it-IT" dirty="0" smtClean="0"/>
          </a:p>
          <a:p>
            <a:r>
              <a:rPr lang="it-IT" sz="3800" b="1" u="sng" dirty="0" smtClean="0"/>
              <a:t>Non è mai possibile</a:t>
            </a:r>
            <a:r>
              <a:rPr lang="it-IT" sz="3800" u="sng" dirty="0" smtClean="0"/>
              <a:t> per lo stesso lavoratore fruire del </a:t>
            </a:r>
            <a:r>
              <a:rPr lang="it-IT" sz="3800" b="1" u="sng" dirty="0" smtClean="0"/>
              <a:t>"raddoppio"</a:t>
            </a:r>
            <a:r>
              <a:rPr lang="it-IT" sz="3800" dirty="0" smtClean="0"/>
              <a:t>; infatti un ulteriore periodo biennale per altri figli in situazione di disabilità grave è ipotizzabile solo per l’altro genitore (ovvero nei casi previsti per i fratelli o sorelle o il coniuge o la parte dell’unione civile), con decurtazione di eventuali periodi da lui utilizzati a titolo di permessi per gravi e documentati problemi familiari</a:t>
            </a:r>
            <a:r>
              <a:rPr lang="it-IT" dirty="0" smtClean="0"/>
              <a:t>.</a:t>
            </a:r>
          </a:p>
          <a:p>
            <a:pPr>
              <a:buNone/>
            </a:pPr>
            <a:r>
              <a:rPr lang="it-IT" dirty="0" smtClean="0"/>
              <a:t/>
            </a:r>
            <a:br>
              <a:rPr lang="it-IT" dirty="0" smtClean="0"/>
            </a:br>
            <a:endParaRPr lang="it-IT"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7500" lnSpcReduction="20000"/>
          </a:bodyPr>
          <a:lstStyle/>
          <a:p>
            <a:pPr>
              <a:buNone/>
            </a:pPr>
            <a:r>
              <a:rPr lang="it-IT" dirty="0" smtClean="0"/>
              <a:t>	</a:t>
            </a:r>
            <a:r>
              <a:rPr lang="it-IT" b="1" i="1" dirty="0" smtClean="0"/>
              <a:t>FRAZIONABILITÀ</a:t>
            </a:r>
            <a:endParaRPr lang="it-IT" dirty="0" smtClean="0"/>
          </a:p>
          <a:p>
            <a:pPr>
              <a:buNone/>
            </a:pPr>
            <a:endParaRPr lang="it-IT" dirty="0" smtClean="0"/>
          </a:p>
          <a:p>
            <a:pPr>
              <a:buNone/>
            </a:pPr>
            <a:r>
              <a:rPr lang="it-IT" dirty="0" smtClean="0"/>
              <a:t/>
            </a:r>
            <a:br>
              <a:rPr lang="it-IT" dirty="0" smtClean="0"/>
            </a:br>
            <a:r>
              <a:rPr lang="it-IT" dirty="0" smtClean="0"/>
              <a:t>Il beneficio </a:t>
            </a:r>
            <a:r>
              <a:rPr lang="it-IT" b="1" dirty="0" smtClean="0"/>
              <a:t>è frazionabile</a:t>
            </a:r>
            <a:r>
              <a:rPr lang="it-IT" dirty="0" smtClean="0"/>
              <a:t> anche a giorni (interi).</a:t>
            </a:r>
            <a:br>
              <a:rPr lang="it-IT" dirty="0" smtClean="0"/>
            </a:br>
            <a:r>
              <a:rPr lang="it-IT" dirty="0" smtClean="0"/>
              <a:t>Tra un periodo e l’altro di fruizione è necessaria  - perché non vengano computati nel periodo di congedo straordinario i giorni festivi, i sabati e le domeniche - l’effettiva ripresa del lavoro, requisito non rinvenibile né nel caso di domanda di fruizione del congedo in parola dal lunedì al venerdì (settimana corta) senza ripresa del lavoro il lunedì della settimana successiva a quella di fruizione del congedo, né nella fruizione di ferie.  Le giornate di ferie, la malattia, le festività e i sabati cadenti tra il periodo di congedo straordinario e la ripresa lavoro non vanno computate in conto congedo straordinario</a:t>
            </a:r>
            <a:r>
              <a:rPr lang="it-IT" b="1" dirty="0" smtClean="0"/>
              <a:t> </a:t>
            </a:r>
            <a:r>
              <a:rPr lang="it-IT" dirty="0" smtClean="0"/>
              <a:t>(messaggio n. 28379 del 25.10.2006).</a:t>
            </a:r>
            <a:br>
              <a:rPr lang="it-IT" dirty="0" smtClean="0"/>
            </a:br>
            <a:r>
              <a:rPr lang="it-IT" dirty="0" smtClean="0"/>
              <a:t>Il beneficio invece non è riconoscibile, </a:t>
            </a:r>
            <a:r>
              <a:rPr lang="it-IT" b="1" dirty="0" smtClean="0"/>
              <a:t>per i periodi in cui non è prevista attività lavorativa,</a:t>
            </a:r>
            <a:r>
              <a:rPr lang="it-IT" dirty="0" smtClean="0"/>
              <a:t> come ad esempio in caso di </a:t>
            </a:r>
            <a:r>
              <a:rPr lang="it-IT" b="1" dirty="0" smtClean="0"/>
              <a:t>part-time verticale </a:t>
            </a:r>
            <a:r>
              <a:rPr lang="it-IT" dirty="0" smtClean="0"/>
              <a:t>per i periodi non retribuiti.</a:t>
            </a:r>
            <a:br>
              <a:rPr lang="it-IT" dirty="0" smtClean="0"/>
            </a:br>
            <a:r>
              <a:rPr lang="it-IT" dirty="0" smtClean="0"/>
              <a:t>Se il congedo viene fruito per </a:t>
            </a:r>
            <a:r>
              <a:rPr lang="it-IT" b="1" dirty="0" smtClean="0"/>
              <a:t>frazioni di anno</a:t>
            </a:r>
            <a:r>
              <a:rPr lang="it-IT" dirty="0" smtClean="0"/>
              <a:t>, ai fini del computo del periodo massimo previsto per la concessione dei 2 anni di beneficio, l’anno si assume per la durata convenzionale di 365 giorni.</a:t>
            </a:r>
          </a:p>
          <a:p>
            <a:pPr>
              <a:buNone/>
            </a:pPr>
            <a:r>
              <a:rPr lang="it-IT" dirty="0" smtClean="0"/>
              <a:t> </a:t>
            </a:r>
          </a:p>
          <a:p>
            <a:pPr>
              <a:buNone/>
            </a:pPr>
            <a:r>
              <a:rPr lang="it-IT" b="1" i="1" dirty="0" smtClean="0"/>
              <a:t>	LA DECORRENZA</a:t>
            </a:r>
            <a:endParaRPr lang="it-IT" dirty="0" smtClean="0"/>
          </a:p>
          <a:p>
            <a:pPr>
              <a:buNone/>
            </a:pPr>
            <a:r>
              <a:rPr lang="it-IT" dirty="0" smtClean="0"/>
              <a:t/>
            </a:r>
            <a:br>
              <a:rPr lang="it-IT" dirty="0" smtClean="0"/>
            </a:br>
            <a:r>
              <a:rPr lang="it-IT" dirty="0" smtClean="0"/>
              <a:t>Il congedo straordinario e le relative prestazioni decorrono </a:t>
            </a:r>
            <a:r>
              <a:rPr lang="it-IT" b="1" dirty="0" smtClean="0"/>
              <a:t>dalla data della domanda.</a:t>
            </a:r>
            <a:endParaRPr lang="it-IT"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7500" lnSpcReduction="20000"/>
          </a:bodyPr>
          <a:lstStyle/>
          <a:p>
            <a:pPr>
              <a:buNone/>
            </a:pPr>
            <a:r>
              <a:rPr lang="it-IT" dirty="0" smtClean="0"/>
              <a:t>	</a:t>
            </a:r>
            <a:r>
              <a:rPr lang="it-IT" b="1" cap="all" dirty="0" smtClean="0"/>
              <a:t>REQUISITI</a:t>
            </a:r>
          </a:p>
          <a:p>
            <a:pPr>
              <a:buNone/>
            </a:pPr>
            <a:r>
              <a:rPr lang="it-IT" dirty="0" smtClean="0"/>
              <a:t>	Ai fini della sussistenza del diritto deve essere accertata la presenza dei seguenti requisiti:</a:t>
            </a:r>
          </a:p>
          <a:p>
            <a:r>
              <a:rPr lang="it-IT" dirty="0" smtClean="0"/>
              <a:t>essere </a:t>
            </a:r>
            <a:r>
              <a:rPr lang="it-IT" b="1" dirty="0" smtClean="0"/>
              <a:t>lavoratori dipendenti </a:t>
            </a:r>
            <a:r>
              <a:rPr lang="it-IT" dirty="0" smtClean="0"/>
              <a:t>(anche se con rapporto di lavoro part </a:t>
            </a:r>
            <a:r>
              <a:rPr lang="it-IT" dirty="0" err="1" smtClean="0"/>
              <a:t>time</a:t>
            </a:r>
            <a:r>
              <a:rPr lang="it-IT" dirty="0" smtClean="0"/>
              <a:t>);</a:t>
            </a:r>
          </a:p>
          <a:p>
            <a:r>
              <a:rPr lang="it-IT" u="sng" dirty="0" smtClean="0"/>
              <a:t>la </a:t>
            </a:r>
            <a:r>
              <a:rPr lang="it-IT" b="1" u="sng" dirty="0" smtClean="0"/>
              <a:t>persona</a:t>
            </a:r>
            <a:r>
              <a:rPr lang="it-IT" u="sng" dirty="0" smtClean="0"/>
              <a:t> per la quale si chiede il congedo straordinario deve essere in </a:t>
            </a:r>
            <a:r>
              <a:rPr lang="it-IT" b="1" u="sng" dirty="0" smtClean="0"/>
              <a:t>situazione di disabilità grave ai sensi dell’art. 3 comma 3 della legge 104/92</a:t>
            </a:r>
            <a:r>
              <a:rPr lang="it-IT" u="sng" dirty="0" smtClean="0"/>
              <a:t> riconosciuta dall’apposita Commissione Medica Integrata ASL/INPS (art. 4, comma 1 L. 104/92);</a:t>
            </a:r>
          </a:p>
          <a:p>
            <a:r>
              <a:rPr lang="it-IT" dirty="0" smtClean="0"/>
              <a:t>mancanza di ricovero a tempo pieno (per le intere 24 ore ) del familiare in situazione di disabilità grave. Per </a:t>
            </a:r>
            <a:r>
              <a:rPr lang="it-IT" b="1" dirty="0" smtClean="0"/>
              <a:t>ricovero a tempo pieno </a:t>
            </a:r>
            <a:r>
              <a:rPr lang="it-IT" dirty="0" smtClean="0"/>
              <a:t>si intende quello, per le intere ventiquattro ore, presso strutture ospedaliere o simili, pubbliche o private, che assicurano assistenza sanitaria continuativa (circ. 155/2010).</a:t>
            </a:r>
            <a:br>
              <a:rPr lang="it-IT" dirty="0" smtClean="0"/>
            </a:br>
            <a:r>
              <a:rPr lang="it-IT" dirty="0" smtClean="0"/>
              <a:t/>
            </a:r>
            <a:br>
              <a:rPr lang="it-IT" dirty="0" smtClean="0"/>
            </a:br>
            <a:r>
              <a:rPr lang="it-IT" dirty="0" smtClean="0"/>
              <a:t>Si precisa che le </a:t>
            </a:r>
            <a:r>
              <a:rPr lang="it-IT" b="1" dirty="0" smtClean="0"/>
              <a:t>ipotesi che fanno eccezione</a:t>
            </a:r>
            <a:r>
              <a:rPr lang="it-IT" dirty="0" smtClean="0"/>
              <a:t> a tale presupposto sono (circ. 32/2012):</a:t>
            </a:r>
          </a:p>
          <a:p>
            <a:pPr lvl="1"/>
            <a:r>
              <a:rPr lang="it-IT" dirty="0" smtClean="0"/>
              <a:t>interruzione del ricovero a tempo pieno per necessità del disabile in situazione di gravità di recarsi al di fuori della struttura che lo ospita per effettuare visite e terapie appositamente certificate;</a:t>
            </a:r>
          </a:p>
          <a:p>
            <a:pPr lvl="1"/>
            <a:r>
              <a:rPr lang="it-IT" dirty="0" smtClean="0"/>
              <a:t>ricovero a tempo pieno di un disabile in situazione di gravità in stato vegetativo persistente e/o con prognosi infausta a breve termine;</a:t>
            </a:r>
          </a:p>
          <a:p>
            <a:pPr lvl="1"/>
            <a:r>
              <a:rPr lang="it-IT" dirty="0" smtClean="0"/>
              <a:t>ricovero a tempo pieno di un soggetto disabile in situazione di gravità per il quale risulti documentato dai sanitari della struttura il bisogno di assistenza da parte di un genitore o di un familiare, ipotesi precedentemente prevista per i soli minori.</a:t>
            </a:r>
          </a:p>
          <a:p>
            <a:r>
              <a:rPr lang="it-IT" dirty="0" smtClean="0"/>
              <a:t>Il diritto alla fruizione del congedo straordinario da parte del familiare non può essere escluso a priori, nei casi in cui il disabile svolga, nel medesimo periodo, attività lavorativa, pur premettendo che la necessità o meno dell’assistenza è da valutarsi caso per caso da parte del datore di lavoro (messaggio n. 24705/2011).</a:t>
            </a: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0000" lnSpcReduction="20000"/>
          </a:bodyPr>
          <a:lstStyle/>
          <a:p>
            <a:pPr>
              <a:buNone/>
            </a:pPr>
            <a:r>
              <a:rPr lang="it-IT" dirty="0" smtClean="0"/>
              <a:t>	</a:t>
            </a:r>
            <a:r>
              <a:rPr lang="it-IT" b="1" cap="all" dirty="0" smtClean="0"/>
              <a:t>LA CERTIFICAZIONE PROVVISORIA</a:t>
            </a:r>
          </a:p>
          <a:p>
            <a:pPr>
              <a:buNone/>
            </a:pPr>
            <a:r>
              <a:rPr lang="it-IT" dirty="0" smtClean="0"/>
              <a:t>	Nel caso di mancato rilascio della certificazione di disabilità grave (ai sensi dell'art. 3, comma 3 della L. 104/92) entro 45 giorni dalla presentazione della domanda, l'interessato è ammesso a presentare un certificato rilasciato da un medico specialista nella patologia denunciata, in servizio presso la ASL, che attesti la situazione di gravità (d.l. n. 324/1993 convertito in legge n. 423/1993 - circ. n. 32/2006 – circ. n. 127/2016).</a:t>
            </a:r>
            <a:br>
              <a:rPr lang="it-IT" dirty="0" smtClean="0"/>
            </a:br>
            <a:r>
              <a:rPr lang="it-IT" dirty="0" smtClean="0"/>
              <a:t>La </a:t>
            </a:r>
            <a:r>
              <a:rPr lang="it-IT" b="1" dirty="0" smtClean="0"/>
              <a:t>certificazione provvisoria</a:t>
            </a:r>
            <a:r>
              <a:rPr lang="it-IT" dirty="0" smtClean="0"/>
              <a:t> di disabilità in situazione di gravità, per essere ritenuta idonea, oltre ad essere rilasciata dal medico specialista ASL, deve specificare sia la diagnosi che le difficoltà socio-lavorative, relazionali e situazionali che la patologia determina con assunzione da parte del medico di responsabilità di quanto attestato in verità, scienza e coscienza (circ. 32/2006, punto 2). La </a:t>
            </a:r>
            <a:r>
              <a:rPr lang="it-IT" b="1" dirty="0" smtClean="0"/>
              <a:t>certificazione provvisoria</a:t>
            </a:r>
            <a:r>
              <a:rPr lang="it-IT" dirty="0" smtClean="0"/>
              <a:t> rilasciata dalla </a:t>
            </a:r>
            <a:r>
              <a:rPr lang="it-IT" b="1" dirty="0" smtClean="0"/>
              <a:t>Commissione Medica Integrata ASL/INPS ai sensi dell'articolo 4 della L. 104/92</a:t>
            </a:r>
            <a:r>
              <a:rPr lang="it-IT" dirty="0" smtClean="0"/>
              <a:t> può essere presa in considerazione anche prima dei 45 giorni dalla domanda di riconoscimento di disabilità grave e avrà validità fino alla emissione del provvedimento definitivo.</a:t>
            </a:r>
            <a:br>
              <a:rPr lang="it-IT" dirty="0" smtClean="0"/>
            </a:br>
            <a:r>
              <a:rPr lang="it-IT" dirty="0" smtClean="0"/>
              <a:t>In caso di </a:t>
            </a:r>
            <a:r>
              <a:rPr lang="it-IT" b="1" dirty="0" smtClean="0"/>
              <a:t>patologie oncologiche</a:t>
            </a:r>
            <a:r>
              <a:rPr lang="it-IT" dirty="0" smtClean="0"/>
              <a:t> la </a:t>
            </a:r>
            <a:r>
              <a:rPr lang="it-IT" b="1" dirty="0" smtClean="0"/>
              <a:t>certificazione provvisoria</a:t>
            </a:r>
            <a:r>
              <a:rPr lang="it-IT" dirty="0" smtClean="0"/>
              <a:t> potrà essere considerata utile anche solo dopo che siano trascorsi </a:t>
            </a:r>
            <a:r>
              <a:rPr lang="it-IT" b="1" dirty="0" smtClean="0"/>
              <a:t>15 giorni dalla domanda</a:t>
            </a:r>
            <a:r>
              <a:rPr lang="it-IT" dirty="0" smtClean="0"/>
              <a:t> alla Commissione Medica Integrata.</a:t>
            </a:r>
            <a:br>
              <a:rPr lang="it-IT" dirty="0" smtClean="0"/>
            </a:br>
            <a:r>
              <a:rPr lang="it-IT" dirty="0" smtClean="0"/>
              <a:t>Qualora il provvedimento definitivo non accerti la disabilità grave si procederà al recupero del beneficio fruito.</a:t>
            </a:r>
          </a:p>
          <a:p>
            <a:pPr lvl="1"/>
            <a:endParaRPr lang="it-IT" dirty="0" smtClean="0"/>
          </a:p>
          <a:p>
            <a:pPr>
              <a:buNone/>
            </a:pPr>
            <a:r>
              <a:rPr lang="it-IT" b="1" cap="all" dirty="0" smtClean="0"/>
              <a:t>	DURATA DELLA CERTIFICAZIONE PROVVISORIA</a:t>
            </a:r>
          </a:p>
          <a:p>
            <a:pPr>
              <a:buNone/>
            </a:pPr>
            <a:endParaRPr lang="it-IT" b="1" cap="all" dirty="0" smtClean="0"/>
          </a:p>
          <a:p>
            <a:pPr>
              <a:buNone/>
            </a:pPr>
            <a:r>
              <a:rPr lang="it-IT" dirty="0" smtClean="0"/>
              <a:t>	La </a:t>
            </a:r>
            <a:r>
              <a:rPr lang="it-IT" b="1" dirty="0" smtClean="0"/>
              <a:t>certificazione provvisoria avrà efficacia fino all'accertamento definitivo</a:t>
            </a:r>
            <a:r>
              <a:rPr lang="it-IT" dirty="0" smtClean="0"/>
              <a:t> (circ. 53/2008 punto 5).</a:t>
            </a:r>
            <a:br>
              <a:rPr lang="it-IT" dirty="0" smtClean="0"/>
            </a:br>
            <a:r>
              <a:rPr lang="it-IT" dirty="0" smtClean="0"/>
              <a:t>Se la</a:t>
            </a:r>
            <a:r>
              <a:rPr lang="it-IT" b="1" dirty="0" smtClean="0"/>
              <a:t> richiesta di congedo straordinario</a:t>
            </a:r>
            <a:r>
              <a:rPr lang="it-IT" dirty="0" smtClean="0"/>
              <a:t> viene effettuata </a:t>
            </a:r>
            <a:r>
              <a:rPr lang="it-IT" b="1" dirty="0" smtClean="0"/>
              <a:t>prima</a:t>
            </a:r>
            <a:r>
              <a:rPr lang="it-IT" dirty="0" smtClean="0"/>
              <a:t> che siano trascorsi 45 giorni dalla data della richiesta per il riconoscimento della disabilità grave, la domanda per la fruizione del congedo stesso sarà respinta con l'annotazione che potrà essere riesaminata solo alla luce del provvedimento definitivo di riconoscimento della disabilità grave.</a:t>
            </a:r>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62500" lnSpcReduction="20000"/>
          </a:bodyPr>
          <a:lstStyle/>
          <a:p>
            <a:pPr>
              <a:buNone/>
            </a:pPr>
            <a:r>
              <a:rPr lang="it-IT" dirty="0" smtClean="0"/>
              <a:t>	</a:t>
            </a:r>
            <a:r>
              <a:rPr lang="it-IT" b="1" cap="all" dirty="0" smtClean="0"/>
              <a:t>QUANTO SPETTA</a:t>
            </a:r>
          </a:p>
          <a:p>
            <a:pPr>
              <a:buNone/>
            </a:pPr>
            <a:r>
              <a:rPr lang="it-IT" b="1" dirty="0" smtClean="0"/>
              <a:t>	L’indennità è corrisposta nella misura della retribuzione percepita nell’ultimo mese di lavoro che precede il congedo,</a:t>
            </a:r>
            <a:r>
              <a:rPr lang="it-IT" dirty="0" smtClean="0"/>
              <a:t> esclusi gli emolumenti variabili della retribuzione entro un limite massimo di reddito-annualmente rivalutato secondo gli indici ISTAT.</a:t>
            </a:r>
            <a:br>
              <a:rPr lang="it-IT" dirty="0" smtClean="0"/>
            </a:br>
            <a:r>
              <a:rPr lang="it-IT" dirty="0" smtClean="0"/>
              <a:t>I periodi di congedo straordinario non sono computati ai fini della maturazione di ferie, tredicesima e trattamento di fine rapporto, ma, essendo coperti da </a:t>
            </a:r>
            <a:r>
              <a:rPr lang="it-IT" b="1" dirty="0" smtClean="0"/>
              <a:t>contribuzione figurativa</a:t>
            </a:r>
            <a:r>
              <a:rPr lang="it-IT" dirty="0" smtClean="0"/>
              <a:t>, sono validi ai fini del calcolo dell’anzianità assicurativa.</a:t>
            </a:r>
            <a:br>
              <a:rPr lang="it-IT" dirty="0" smtClean="0"/>
            </a:br>
            <a:r>
              <a:rPr lang="it-IT" dirty="0" smtClean="0"/>
              <a:t>Nel caso di congedo straordinario richiesto durante la sospensione parziale dell’attività lavorativa con intervento della Cassa Integrazione Guadagni (</a:t>
            </a:r>
            <a:r>
              <a:rPr lang="it-IT" b="1" dirty="0" smtClean="0"/>
              <a:t>CIG ad orario ridotto</a:t>
            </a:r>
            <a:r>
              <a:rPr lang="it-IT" dirty="0" smtClean="0"/>
              <a:t>) e nel caso di sottoscrizione di un </a:t>
            </a:r>
            <a:r>
              <a:rPr lang="it-IT" b="1" dirty="0" smtClean="0"/>
              <a:t>contratto di solidarietà </a:t>
            </a:r>
            <a:r>
              <a:rPr lang="it-IT" dirty="0" smtClean="0"/>
              <a:t>con riduzione dell’orario di lavoro  l’indennità va calcolata con riferimento all’ultima retribuzione percepita, al netto del trattamento integrativo (</a:t>
            </a:r>
            <a:r>
              <a:rPr lang="it-IT" dirty="0" err="1" smtClean="0"/>
              <a:t>msg</a:t>
            </a:r>
            <a:r>
              <a:rPr lang="it-IT" dirty="0" smtClean="0"/>
              <a:t>. n. 027168 del 25.11.2009).</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73274"/>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INVALIDITA’ CIVILE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55000" lnSpcReduction="20000"/>
          </a:bodyPr>
          <a:lstStyle/>
          <a:p>
            <a:pPr algn="ctr">
              <a:buNone/>
            </a:pPr>
            <a:endParaRPr lang="it-IT" b="1" u="sng" dirty="0" smtClean="0"/>
          </a:p>
          <a:p>
            <a:pPr algn="ctr">
              <a:buNone/>
            </a:pPr>
            <a:r>
              <a:rPr lang="it-IT" b="1" u="sng" dirty="0" smtClean="0"/>
              <a:t>FASE 2-PRESENTAZIONE DELLA DOMANDA </a:t>
            </a:r>
            <a:r>
              <a:rPr lang="it-IT" b="1" u="sng" dirty="0" err="1" smtClean="0"/>
              <a:t>DI</a:t>
            </a:r>
            <a:r>
              <a:rPr lang="it-IT" b="1" u="sng" dirty="0" smtClean="0"/>
              <a:t> RICONOSCIMENTO INVALIDITA’ CIVILE ALL’INPS</a:t>
            </a:r>
          </a:p>
          <a:p>
            <a:endParaRPr lang="it-IT" dirty="0" smtClean="0"/>
          </a:p>
          <a:p>
            <a:pPr>
              <a:buNone/>
            </a:pPr>
            <a:r>
              <a:rPr lang="it-IT" dirty="0" smtClean="0"/>
              <a:t>	Ottenuto il certificato medico telematico il cittadino dovrà effettuare una richiesta all’inps per iniziare l’iter di riconoscimento di invalidità civile.</a:t>
            </a:r>
          </a:p>
          <a:p>
            <a:pPr>
              <a:buNone/>
            </a:pPr>
            <a:r>
              <a:rPr lang="it-IT" dirty="0" smtClean="0"/>
              <a:t>	La richiesta, da parte del cittadino, può essere effettuata esclusivamente in via telematica con le seguenti modalità:</a:t>
            </a:r>
          </a:p>
          <a:p>
            <a:pPr lvl="0"/>
            <a:r>
              <a:rPr lang="it-IT" dirty="0" smtClean="0"/>
              <a:t>tramite il sito dell’INPS </a:t>
            </a:r>
            <a:r>
              <a:rPr lang="it-IT" u="sng" dirty="0" smtClean="0">
                <a:hlinkClick r:id="rId3"/>
              </a:rPr>
              <a:t>www.inps.it</a:t>
            </a:r>
            <a:r>
              <a:rPr lang="it-IT" dirty="0" smtClean="0"/>
              <a:t> (accesso tramite il PIN personale rilasciato dall’INPS al cittadino o tramite lo </a:t>
            </a:r>
            <a:r>
              <a:rPr lang="it-IT" dirty="0" err="1" smtClean="0"/>
              <a:t>spid</a:t>
            </a:r>
            <a:r>
              <a:rPr lang="it-IT" dirty="0" smtClean="0"/>
              <a:t> del cittadino)</a:t>
            </a:r>
          </a:p>
          <a:p>
            <a:pPr lvl="0"/>
            <a:r>
              <a:rPr lang="it-IT" dirty="0" smtClean="0"/>
              <a:t>presso un patronato</a:t>
            </a:r>
          </a:p>
          <a:p>
            <a:pPr lvl="0"/>
            <a:r>
              <a:rPr lang="it-IT" dirty="0" smtClean="0"/>
              <a:t>presso una delle seguenti associazioni di categoria: ANMIC (Associazione Nazionale Mutilati e Invalidi Civili), ANFFAS (Associazione Nazionale Famiglie di Persone con Disabilità Intellettiva e/o Relazionale), UIC (Unione Italiana Ciechi), ENS (Ente Nazionale Sordomuti)</a:t>
            </a:r>
          </a:p>
          <a:p>
            <a:endParaRPr lang="it-IT" dirty="0" smtClean="0"/>
          </a:p>
          <a:p>
            <a:pPr lvl="0">
              <a:buNone/>
            </a:pPr>
            <a:r>
              <a:rPr lang="it-IT" dirty="0" smtClean="0"/>
              <a:t>	</a:t>
            </a:r>
          </a:p>
          <a:p>
            <a:endParaRPr lang="it-IT" dirty="0" smtClean="0"/>
          </a:p>
          <a:p>
            <a:pPr algn="just"/>
            <a:endParaRPr lang="it-IT" dirty="0" smtClean="0"/>
          </a:p>
          <a:p>
            <a:pPr algn="just">
              <a:buNone/>
            </a:pPr>
            <a:endParaRPr lang="it-IT" dirty="0" smtClean="0"/>
          </a:p>
          <a:p>
            <a:pPr algn="just">
              <a:buNone/>
            </a:pPr>
            <a:endParaRPr lang="it-IT" dirty="0" smtClean="0"/>
          </a:p>
        </p:txBody>
      </p:sp>
      <p:sp>
        <p:nvSpPr>
          <p:cNvPr id="4" name="Titolo 1"/>
          <p:cNvSpPr txBox="1">
            <a:spLocks/>
          </p:cNvSpPr>
          <p:nvPr/>
        </p:nvSpPr>
        <p:spPr>
          <a:xfrm>
            <a:off x="457200" y="267494"/>
            <a:ext cx="8229600" cy="1073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anchor="ctr">
            <a:norm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it-IT" sz="4200" b="0" i="0" u="none" strike="noStrike" kern="1200" cap="none" spc="0" normalizeH="0" baseline="0" noProof="0" smtClean="0">
                <a:ln w="6350">
                  <a:solidFill>
                    <a:schemeClr val="accent1">
                      <a:shade val="43000"/>
                    </a:schemeClr>
                  </a:solidFill>
                </a:ln>
                <a:solidFill>
                  <a:schemeClr val="lt1"/>
                </a:solidFill>
                <a:effectLst>
                  <a:outerShdw blurRad="26000" dist="26000" dir="14500000" algn="tl" rotWithShape="0">
                    <a:srgbClr val="000000">
                      <a:alpha val="40000"/>
                    </a:srgbClr>
                  </a:outerShdw>
                </a:effectLst>
                <a:uLnTx/>
                <a:uFillTx/>
                <a:latin typeface="+mn-lt"/>
                <a:ea typeface="+mn-ea"/>
                <a:cs typeface="+mn-cs"/>
              </a:rPr>
              <a:t>INVALIDITA’ CIVILE </a:t>
            </a:r>
            <a:endParaRPr kumimoji="0" lang="it-IT" sz="4200" b="0" i="0" u="none" strike="noStrike" kern="1200" cap="none" spc="0" normalizeH="0" baseline="0" noProof="0" dirty="0">
              <a:ln w="6350">
                <a:solidFill>
                  <a:schemeClr val="accent1">
                    <a:shade val="43000"/>
                  </a:schemeClr>
                </a:solidFill>
              </a:ln>
              <a:solidFill>
                <a:schemeClr val="lt1"/>
              </a:solidFill>
              <a:effectLst>
                <a:outerShdw blurRad="26000" dist="26000" dir="14500000" algn="tl" rotWithShape="0">
                  <a:srgbClr val="000000">
                    <a:alpha val="40000"/>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77500" lnSpcReduction="20000"/>
          </a:bodyPr>
          <a:lstStyle/>
          <a:p>
            <a:pPr>
              <a:buNone/>
            </a:pPr>
            <a:r>
              <a:rPr lang="it-IT" dirty="0" smtClean="0"/>
              <a:t>	</a:t>
            </a:r>
            <a:r>
              <a:rPr lang="it-IT" b="1" cap="all" dirty="0" smtClean="0"/>
              <a:t>LA CONTRIBUZIONE FIGURATIVA</a:t>
            </a:r>
          </a:p>
          <a:p>
            <a:pPr>
              <a:buNone/>
            </a:pPr>
            <a:r>
              <a:rPr lang="it-IT" i="1" dirty="0" smtClean="0"/>
              <a:t>	(Circ. 85/2002, punto 1 - circ. 14/2007)</a:t>
            </a:r>
            <a:endParaRPr lang="it-IT" dirty="0" smtClean="0"/>
          </a:p>
          <a:p>
            <a:pPr>
              <a:buNone/>
            </a:pPr>
            <a:r>
              <a:rPr lang="it-IT" b="1" dirty="0" smtClean="0"/>
              <a:t>	Il periodo</a:t>
            </a:r>
            <a:r>
              <a:rPr lang="it-IT" dirty="0" smtClean="0"/>
              <a:t> di fruizione del congedo straordinario di cui trattasi </a:t>
            </a:r>
            <a:r>
              <a:rPr lang="it-IT" b="1" dirty="0" smtClean="0"/>
              <a:t>è coperto da contribuzione figurativa </a:t>
            </a:r>
            <a:r>
              <a:rPr lang="it-IT" dirty="0" smtClean="0"/>
              <a:t> valida per il diritto e per la misura della pensione.</a:t>
            </a:r>
            <a:br>
              <a:rPr lang="it-IT" dirty="0" smtClean="0"/>
            </a:br>
            <a:r>
              <a:rPr lang="it-IT" dirty="0" smtClean="0"/>
              <a:t>L'importo della retribuzione figurativa non potrà superare  quello massimo settimanale, per i congedi fruiti a settimane intere, o quello massimo giornaliero, per i congedi fruiti a giornate (circ. 14/2007).</a:t>
            </a:r>
            <a:br>
              <a:rPr lang="it-IT" dirty="0" smtClean="0"/>
            </a:br>
            <a:r>
              <a:rPr lang="it-IT" dirty="0" smtClean="0"/>
              <a:t>I datori di lavoro, dovranno altresì determinare il periodo massimo fruibile dagli interessati tenendo in considerazione gli eventuali periodi di congedo già richiesti, a prescindere dalla circostanza che, per tali ultimi periodi, siano stati o meno richiesti il riscatto o la prosecuzione volontaria.</a:t>
            </a:r>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47500" lnSpcReduction="20000"/>
          </a:bodyPr>
          <a:lstStyle/>
          <a:p>
            <a:pPr>
              <a:buNone/>
            </a:pPr>
            <a:r>
              <a:rPr lang="it-IT" dirty="0" smtClean="0"/>
              <a:t>	</a:t>
            </a:r>
            <a:r>
              <a:rPr lang="it-IT" b="1" cap="all" dirty="0" smtClean="0"/>
              <a:t>LA COMPATIBILITÀ CON ALTRI PERMESSI</a:t>
            </a:r>
          </a:p>
          <a:p>
            <a:pPr>
              <a:buNone/>
            </a:pPr>
            <a:r>
              <a:rPr lang="it-IT" i="1" dirty="0" smtClean="0"/>
              <a:t>	(Circ. 64/2001, punto 7)</a:t>
            </a:r>
            <a:endParaRPr lang="it-IT" dirty="0" smtClean="0"/>
          </a:p>
          <a:p>
            <a:r>
              <a:rPr lang="it-IT" b="1" dirty="0" smtClean="0"/>
              <a:t>non è possibile </a:t>
            </a:r>
            <a:r>
              <a:rPr lang="it-IT" dirty="0" smtClean="0"/>
              <a:t>fruire del </a:t>
            </a:r>
            <a:r>
              <a:rPr lang="it-IT" b="1" dirty="0" smtClean="0"/>
              <a:t>congedo straordinario </a:t>
            </a:r>
            <a:r>
              <a:rPr lang="it-IT" dirty="0" smtClean="0"/>
              <a:t>e dei  </a:t>
            </a:r>
            <a:r>
              <a:rPr lang="it-IT" b="1" dirty="0" smtClean="0"/>
              <a:t>permessi </a:t>
            </a:r>
            <a:r>
              <a:rPr lang="it-IT" dirty="0" smtClean="0"/>
              <a:t>art. 33 </a:t>
            </a:r>
            <a:r>
              <a:rPr lang="it-IT" b="1" dirty="0" smtClean="0"/>
              <a:t>legge </a:t>
            </a:r>
            <a:r>
              <a:rPr lang="it-IT" dirty="0" smtClean="0"/>
              <a:t>104/92, per lo stesso disabile nelle stesse giornate, i due benefici possono essere percepiti nello stesso mese ma in giornate diverse (circ. n. 53/2008);</a:t>
            </a:r>
          </a:p>
          <a:p>
            <a:r>
              <a:rPr lang="it-IT" dirty="0" smtClean="0"/>
              <a:t>il verificarsi per lo stesso soggetto di altri eventi che potrebbero giustificare l'astensione dal lavoro durante la fruizione del congedo, non determina interruzione del congedo stesso (Circ. 64/2001, punto 7);</a:t>
            </a:r>
          </a:p>
          <a:p>
            <a:r>
              <a:rPr lang="it-IT" dirty="0" smtClean="0"/>
              <a:t>gli eventi di </a:t>
            </a:r>
            <a:r>
              <a:rPr lang="it-IT" b="1" dirty="0" smtClean="0"/>
              <a:t>malattia certificata e maternità </a:t>
            </a:r>
            <a:r>
              <a:rPr lang="it-IT" dirty="0" smtClean="0"/>
              <a:t>consentono l’interruzione del congedo straordinario solo se non sono trascorsi più di 60 giorni dall’inizio della sospensione dal lavoro (Circ. 64/2001, punto 7);</a:t>
            </a:r>
          </a:p>
          <a:p>
            <a:r>
              <a:rPr lang="it-IT" dirty="0" smtClean="0"/>
              <a:t>il congedo parentale e il congedo per la malattia del medesimo figlio disabile grave nello </a:t>
            </a:r>
            <a:r>
              <a:rPr lang="it-IT" b="1" dirty="0" smtClean="0"/>
              <a:t>stesso</a:t>
            </a:r>
            <a:r>
              <a:rPr lang="it-IT" dirty="0" smtClean="0"/>
              <a:t> periodo, da parte </a:t>
            </a:r>
            <a:r>
              <a:rPr lang="it-IT" b="1" dirty="0" smtClean="0"/>
              <a:t>dell’altro genitore</a:t>
            </a:r>
            <a:r>
              <a:rPr lang="it-IT" dirty="0" smtClean="0"/>
              <a:t>, </a:t>
            </a:r>
            <a:r>
              <a:rPr lang="it-IT" b="1" dirty="0" smtClean="0"/>
              <a:t>è cumulabile </a:t>
            </a:r>
            <a:r>
              <a:rPr lang="it-IT" dirty="0" smtClean="0"/>
              <a:t>con il congedo straordinario (</a:t>
            </a:r>
            <a:r>
              <a:rPr lang="it-IT" dirty="0" err="1" smtClean="0"/>
              <a:t>msg</a:t>
            </a:r>
            <a:r>
              <a:rPr lang="it-IT" dirty="0" smtClean="0"/>
              <a:t>. n. 22912 del 20.09.2007).</a:t>
            </a:r>
          </a:p>
          <a:p>
            <a:r>
              <a:rPr lang="it-IT" dirty="0" smtClean="0"/>
              <a:t>Congedo straordinario in corso di  Cassa Integrazione Guadagni (</a:t>
            </a:r>
            <a:r>
              <a:rPr lang="it-IT" b="1" dirty="0" smtClean="0"/>
              <a:t>CIG</a:t>
            </a:r>
            <a:r>
              <a:rPr lang="it-IT" dirty="0" smtClean="0"/>
              <a:t>)</a:t>
            </a:r>
            <a:br>
              <a:rPr lang="it-IT" dirty="0" smtClean="0"/>
            </a:br>
            <a:r>
              <a:rPr lang="it-IT" dirty="0" smtClean="0"/>
              <a:t> (</a:t>
            </a:r>
            <a:r>
              <a:rPr lang="it-IT" dirty="0" err="1" smtClean="0"/>
              <a:t>msg</a:t>
            </a:r>
            <a:r>
              <a:rPr lang="it-IT" dirty="0" smtClean="0"/>
              <a:t>. n. 027168 del 25.11.2009)</a:t>
            </a:r>
          </a:p>
          <a:p>
            <a:r>
              <a:rPr lang="it-IT" dirty="0" smtClean="0"/>
              <a:t>se il lavoratore è già in </a:t>
            </a:r>
            <a:r>
              <a:rPr lang="it-IT" b="1" dirty="0" smtClean="0"/>
              <a:t>sospensione totale </a:t>
            </a:r>
            <a:r>
              <a:rPr lang="it-IT" dirty="0" smtClean="0"/>
              <a:t>dal rapporto di lavoro,  non può presentare richiesta di  congedo straordinario in quanto già assente dal lavoro ad altro titolo;</a:t>
            </a:r>
          </a:p>
          <a:p>
            <a:r>
              <a:rPr lang="it-IT" dirty="0" smtClean="0"/>
              <a:t>se il lavoratore è già in congedo straordinario, richiesto prima che l’azienda abbia disposto il collocamento del personale dipendente in CIG, sia ridotta che a zero ore, verrà indennizzato il congedo straordinario.</a:t>
            </a:r>
          </a:p>
          <a:p>
            <a:r>
              <a:rPr lang="it-IT" dirty="0" smtClean="0"/>
              <a:t>N.B.: La fruizione del congedo straordinario comporta la sospensione del rapporto di lavoro.</a:t>
            </a:r>
            <a:endParaRPr lang="it-IT"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14528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idx="1"/>
          </p:nvPr>
        </p:nvSpPr>
        <p:spPr/>
        <p:txBody>
          <a:bodyPr>
            <a:normAutofit fontScale="85000" lnSpcReduction="20000"/>
          </a:bodyPr>
          <a:lstStyle/>
          <a:p>
            <a:pPr>
              <a:buNone/>
            </a:pPr>
            <a:r>
              <a:rPr lang="it-IT" dirty="0" smtClean="0"/>
              <a:t>	</a:t>
            </a:r>
            <a:r>
              <a:rPr lang="it-IT" b="1" dirty="0" smtClean="0"/>
              <a:t>L</a:t>
            </a:r>
            <a:r>
              <a:rPr lang="it-IT" b="1" cap="all" dirty="0" smtClean="0"/>
              <a:t>E MODALITÀ </a:t>
            </a:r>
            <a:r>
              <a:rPr lang="it-IT" b="1" cap="all" dirty="0" err="1" smtClean="0"/>
              <a:t>DI</a:t>
            </a:r>
            <a:r>
              <a:rPr lang="it-IT" b="1" cap="all" dirty="0" smtClean="0"/>
              <a:t> PAGAMENTO</a:t>
            </a:r>
          </a:p>
          <a:p>
            <a:pPr>
              <a:buNone/>
            </a:pPr>
            <a:r>
              <a:rPr lang="it-IT" i="1" dirty="0" smtClean="0"/>
              <a:t>	(Circ.64/2001, punto 6, circ. 119/1980, messaggio n. 28997/2010) </a:t>
            </a:r>
            <a:br>
              <a:rPr lang="it-IT" i="1" dirty="0" smtClean="0"/>
            </a:br>
            <a:endParaRPr lang="it-IT" dirty="0" smtClean="0"/>
          </a:p>
          <a:p>
            <a:pPr>
              <a:buNone/>
            </a:pPr>
            <a:r>
              <a:rPr lang="it-IT" dirty="0" smtClean="0"/>
              <a:t>	L’indennità in questione è </a:t>
            </a:r>
            <a:r>
              <a:rPr lang="it-IT" b="1" dirty="0" smtClean="0"/>
              <a:t>anticipata dal datore di lavoro</a:t>
            </a:r>
            <a:r>
              <a:rPr lang="it-IT" dirty="0" smtClean="0"/>
              <a:t> con la possibilità di conguaglio con i contributi dovuti all’Inps.</a:t>
            </a:r>
            <a:br>
              <a:rPr lang="it-IT" dirty="0" smtClean="0"/>
            </a:br>
            <a:r>
              <a:rPr lang="it-IT" dirty="0" smtClean="0"/>
              <a:t>Per gli operai agricoli a tempo determinato (OTD) e a tempo indeterminato (OTI), per i lavoratori dello spettacolo saltuari o con contratto a termine, l’indennità viene pagata direttamente dall’Inps a seguito di domanda dell'interessato.</a:t>
            </a:r>
            <a:endParaRPr lang="it-IT"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93610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sz="half" idx="1"/>
          </p:nvPr>
        </p:nvSpPr>
        <p:spPr/>
        <p:txBody>
          <a:bodyPr>
            <a:normAutofit/>
          </a:bodyPr>
          <a:lstStyle/>
          <a:p>
            <a:pPr>
              <a:buNone/>
            </a:pPr>
            <a:r>
              <a:rPr lang="it-IT" dirty="0" smtClean="0"/>
              <a:t>	</a:t>
            </a:r>
            <a:endParaRPr lang="it-IT" dirty="0"/>
          </a:p>
        </p:txBody>
      </p:sp>
      <p:pic>
        <p:nvPicPr>
          <p:cNvPr id="6" name="Segnaposto contenuto 5" descr="chs1.png"/>
          <p:cNvPicPr>
            <a:picLocks noGrp="1" noChangeAspect="1"/>
          </p:cNvPicPr>
          <p:nvPr>
            <p:ph sz="half" idx="2"/>
          </p:nvPr>
        </p:nvPicPr>
        <p:blipFill>
          <a:blip r:embed="rId3" cstate="print"/>
          <a:stretch>
            <a:fillRect/>
          </a:stretch>
        </p:blipFill>
        <p:spPr>
          <a:xfrm>
            <a:off x="611559" y="1340768"/>
            <a:ext cx="3757653" cy="5388831"/>
          </a:xfrm>
        </p:spPr>
      </p:pic>
      <p:pic>
        <p:nvPicPr>
          <p:cNvPr id="7" name="Immagine 6" descr="chs2.png"/>
          <p:cNvPicPr>
            <a:picLocks noChangeAspect="1"/>
          </p:cNvPicPr>
          <p:nvPr/>
        </p:nvPicPr>
        <p:blipFill>
          <a:blip r:embed="rId4" cstate="print"/>
          <a:stretch>
            <a:fillRect/>
          </a:stretch>
        </p:blipFill>
        <p:spPr>
          <a:xfrm>
            <a:off x="4572000" y="1306634"/>
            <a:ext cx="3945801" cy="5399876"/>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78524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sz="half" idx="1"/>
          </p:nvPr>
        </p:nvSpPr>
        <p:spPr/>
        <p:txBody>
          <a:bodyPr>
            <a:normAutofit/>
          </a:bodyPr>
          <a:lstStyle/>
          <a:p>
            <a:pPr>
              <a:buNone/>
            </a:pPr>
            <a:r>
              <a:rPr lang="it-IT" dirty="0" smtClean="0"/>
              <a:t>	</a:t>
            </a:r>
            <a:endParaRPr lang="it-IT" dirty="0"/>
          </a:p>
        </p:txBody>
      </p:sp>
      <p:pic>
        <p:nvPicPr>
          <p:cNvPr id="9" name="Immagine 8" descr="chs3.png"/>
          <p:cNvPicPr>
            <a:picLocks noChangeAspect="1"/>
          </p:cNvPicPr>
          <p:nvPr/>
        </p:nvPicPr>
        <p:blipFill>
          <a:blip r:embed="rId3" cstate="print"/>
          <a:stretch>
            <a:fillRect/>
          </a:stretch>
        </p:blipFill>
        <p:spPr>
          <a:xfrm>
            <a:off x="467544" y="1268760"/>
            <a:ext cx="4005489" cy="5373216"/>
          </a:xfrm>
          <a:prstGeom prst="rect">
            <a:avLst/>
          </a:prstGeom>
        </p:spPr>
      </p:pic>
      <p:pic>
        <p:nvPicPr>
          <p:cNvPr id="11" name="Immagine 10" descr="chs4.png"/>
          <p:cNvPicPr>
            <a:picLocks noChangeAspect="1"/>
          </p:cNvPicPr>
          <p:nvPr/>
        </p:nvPicPr>
        <p:blipFill>
          <a:blip r:embed="rId4" cstate="print"/>
          <a:stretch>
            <a:fillRect/>
          </a:stretch>
        </p:blipFill>
        <p:spPr>
          <a:xfrm>
            <a:off x="4532152" y="1268760"/>
            <a:ext cx="3828308" cy="5328592"/>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78524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it-IT" dirty="0" smtClean="0"/>
              <a:t>CONGEDO STRAORDINARIO: </a:t>
            </a:r>
            <a:r>
              <a:rPr lang="it-IT" b="1" dirty="0" smtClean="0"/>
              <a:t>CHS</a:t>
            </a:r>
            <a:endParaRPr lang="it-IT" b="1" dirty="0"/>
          </a:p>
        </p:txBody>
      </p:sp>
      <p:sp>
        <p:nvSpPr>
          <p:cNvPr id="10" name="Segnaposto contenuto 9"/>
          <p:cNvSpPr>
            <a:spLocks noGrp="1"/>
          </p:cNvSpPr>
          <p:nvPr>
            <p:ph sz="half" idx="1"/>
          </p:nvPr>
        </p:nvSpPr>
        <p:spPr/>
        <p:txBody>
          <a:bodyPr>
            <a:normAutofit/>
          </a:bodyPr>
          <a:lstStyle/>
          <a:p>
            <a:pPr>
              <a:buNone/>
            </a:pPr>
            <a:r>
              <a:rPr lang="it-IT" dirty="0" smtClean="0"/>
              <a:t>	</a:t>
            </a:r>
            <a:endParaRPr lang="it-IT" dirty="0"/>
          </a:p>
        </p:txBody>
      </p:sp>
      <p:pic>
        <p:nvPicPr>
          <p:cNvPr id="6" name="Immagine 5" descr="chs5.png"/>
          <p:cNvPicPr>
            <a:picLocks noChangeAspect="1"/>
          </p:cNvPicPr>
          <p:nvPr/>
        </p:nvPicPr>
        <p:blipFill>
          <a:blip r:embed="rId3" cstate="print"/>
          <a:stretch>
            <a:fillRect/>
          </a:stretch>
        </p:blipFill>
        <p:spPr>
          <a:xfrm>
            <a:off x="2843808" y="1206035"/>
            <a:ext cx="3686365" cy="52919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INVALIDITA’ CIVILE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92500" lnSpcReduction="20000"/>
          </a:bodyPr>
          <a:lstStyle/>
          <a:p>
            <a:pPr algn="ctr">
              <a:buNone/>
            </a:pPr>
            <a:r>
              <a:rPr lang="it-IT" b="1" u="sng" dirty="0" smtClean="0"/>
              <a:t>FASE 3- VISITA MEDICO LEGALE</a:t>
            </a:r>
            <a:endParaRPr lang="it-IT" dirty="0" smtClean="0"/>
          </a:p>
          <a:p>
            <a:pPr>
              <a:buNone/>
            </a:pPr>
            <a:r>
              <a:rPr lang="it-IT" dirty="0" smtClean="0"/>
              <a:t>	</a:t>
            </a:r>
          </a:p>
          <a:p>
            <a:pPr lvl="0">
              <a:buNone/>
            </a:pPr>
            <a:r>
              <a:rPr lang="it-IT" dirty="0" smtClean="0"/>
              <a:t>	Una volta trasmessa la richiesta, l’</a:t>
            </a:r>
            <a:r>
              <a:rPr lang="it-IT" b="1" dirty="0" smtClean="0"/>
              <a:t>INPS</a:t>
            </a:r>
            <a:r>
              <a:rPr lang="it-IT" dirty="0" smtClean="0"/>
              <a:t> convoca il cittadino ad una visita medico-legale di accertamento, presso la sede dell’ASL di competenza entro 30 giorni dalla richiesta.</a:t>
            </a:r>
          </a:p>
          <a:p>
            <a:pPr lvl="0">
              <a:buNone/>
            </a:pPr>
            <a:r>
              <a:rPr lang="it-IT" dirty="0" smtClean="0"/>
              <a:t>	La sede viene stabilita per mezzo della residenza dell’assistito , o per mezzo del domicilio temporaneo che deve essere eventualmente comunicato in sede di trasmissione della domanda.</a:t>
            </a:r>
          </a:p>
          <a:p>
            <a:endParaRPr lang="it-IT" dirty="0" smtClean="0"/>
          </a:p>
          <a:p>
            <a:pPr algn="just"/>
            <a:endParaRPr lang="it-IT" dirty="0" smtClean="0"/>
          </a:p>
          <a:p>
            <a:pPr algn="just">
              <a:buNone/>
            </a:pPr>
            <a:endParaRPr lang="it-IT" dirty="0" smtClean="0"/>
          </a:p>
          <a:p>
            <a:pPr algn="just">
              <a:buNone/>
            </a:pPr>
            <a:endParaRPr lang="it-IT"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484784"/>
            <a:ext cx="8229600" cy="4970024"/>
          </a:xfrm>
          <a:ln w="57150">
            <a:solidFill>
              <a:schemeClr val="tx2">
                <a:lumMod val="20000"/>
                <a:lumOff val="80000"/>
              </a:schemeClr>
            </a:solidFill>
          </a:ln>
        </p:spPr>
        <p:txBody>
          <a:bodyPr>
            <a:normAutofit/>
          </a:bodyPr>
          <a:lstStyle/>
          <a:p>
            <a:pPr>
              <a:buNone/>
            </a:pPr>
            <a:endParaRPr lang="it-IT" dirty="0" smtClean="0"/>
          </a:p>
          <a:p>
            <a:pPr>
              <a:buNone/>
            </a:pPr>
            <a:r>
              <a:rPr lang="it-IT" dirty="0" smtClean="0"/>
              <a:t>	</a:t>
            </a:r>
          </a:p>
          <a:p>
            <a:pPr>
              <a:buNone/>
            </a:pPr>
            <a:r>
              <a:rPr lang="it-IT" dirty="0" smtClean="0"/>
              <a:t> 	</a:t>
            </a:r>
            <a:r>
              <a:rPr lang="it-IT" b="1" dirty="0" smtClean="0"/>
              <a:t>		</a:t>
            </a:r>
            <a:endParaRPr lang="it-IT" dirty="0" smtClean="0"/>
          </a:p>
        </p:txBody>
      </p:sp>
      <p:sp>
        <p:nvSpPr>
          <p:cNvPr id="4" name="Titolo 1"/>
          <p:cNvSpPr>
            <a:spLocks noGrp="1"/>
          </p:cNvSpPr>
          <p:nvPr>
            <p:ph type="title"/>
          </p:nvPr>
        </p:nvSpPr>
        <p:spPr>
          <a:xfrm>
            <a:off x="457200" y="268288"/>
            <a:ext cx="8229600" cy="100012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I DIVERSI TITPI </a:t>
            </a:r>
            <a:r>
              <a:rPr lang="it-IT" dirty="0" err="1" smtClean="0"/>
              <a:t>DI</a:t>
            </a:r>
            <a:r>
              <a:rPr lang="it-IT" dirty="0" smtClean="0"/>
              <a:t> RICHIESTA</a:t>
            </a:r>
            <a:endParaRPr lang="it-IT" dirty="0"/>
          </a:p>
        </p:txBody>
      </p:sp>
      <p:graphicFrame>
        <p:nvGraphicFramePr>
          <p:cNvPr id="8" name="Tabella 7"/>
          <p:cNvGraphicFramePr>
            <a:graphicFrameLocks noGrp="1"/>
          </p:cNvGraphicFramePr>
          <p:nvPr/>
        </p:nvGraphicFramePr>
        <p:xfrm>
          <a:off x="1187624" y="2492894"/>
          <a:ext cx="7056784" cy="3744417"/>
        </p:xfrm>
        <a:graphic>
          <a:graphicData uri="http://schemas.openxmlformats.org/drawingml/2006/table">
            <a:tbl>
              <a:tblPr/>
              <a:tblGrid>
                <a:gridCol w="2123963"/>
                <a:gridCol w="4932821"/>
              </a:tblGrid>
              <a:tr h="249628">
                <a:tc>
                  <a:txBody>
                    <a:bodyPr/>
                    <a:lstStyle/>
                    <a:p>
                      <a:pPr algn="just">
                        <a:spcAft>
                          <a:spcPts val="0"/>
                        </a:spcAft>
                      </a:pPr>
                      <a:r>
                        <a:rPr lang="it-IT" sz="1200" b="1" dirty="0">
                          <a:latin typeface="Arial"/>
                          <a:ea typeface="Times New Roman"/>
                        </a:rPr>
                        <a:t>Spuntando la </a:t>
                      </a:r>
                      <a:r>
                        <a:rPr lang="it-IT" sz="1200" b="1" dirty="0" err="1">
                          <a:latin typeface="Arial"/>
                          <a:ea typeface="Times New Roman"/>
                        </a:rPr>
                        <a:t>casella…</a:t>
                      </a:r>
                      <a:endParaRPr lang="it-IT" sz="1200" dirty="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200" b="1">
                          <a:latin typeface="Arial"/>
                          <a:ea typeface="Times New Roman"/>
                        </a:rPr>
                        <a:t>…si richiede:</a:t>
                      </a:r>
                      <a:endParaRPr lang="it-IT" sz="120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628">
                <a:tc>
                  <a:txBody>
                    <a:bodyPr/>
                    <a:lstStyle/>
                    <a:p>
                      <a:pPr indent="540385">
                        <a:spcAft>
                          <a:spcPts val="0"/>
                        </a:spcAft>
                      </a:pPr>
                      <a:r>
                        <a:rPr lang="it-IT" sz="1200" dirty="0">
                          <a:latin typeface="Arial"/>
                          <a:ea typeface="Times New Roman"/>
                        </a:rPr>
                        <a:t>Invalidità </a:t>
                      </a:r>
                      <a:endParaRPr lang="it-IT" sz="1200" dirty="0">
                        <a:latin typeface="Times New Roman"/>
                        <a:ea typeface="Times New Roman"/>
                      </a:endParaRPr>
                    </a:p>
                  </a:txBody>
                  <a:tcPr marL="67332" marR="673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spcBef>
                          <a:spcPts val="300"/>
                        </a:spcBef>
                        <a:spcAft>
                          <a:spcPts val="300"/>
                        </a:spcAft>
                      </a:pPr>
                      <a:r>
                        <a:rPr lang="it-IT" sz="1200">
                          <a:latin typeface="Arial"/>
                          <a:ea typeface="Times New Roman"/>
                        </a:rPr>
                        <a:t>Invalidità civile (Legge 118/1971)</a:t>
                      </a:r>
                      <a:endParaRPr lang="it-IT" sz="120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628">
                <a:tc>
                  <a:txBody>
                    <a:bodyPr/>
                    <a:lstStyle/>
                    <a:p>
                      <a:pPr indent="540385">
                        <a:spcAft>
                          <a:spcPts val="0"/>
                        </a:spcAft>
                      </a:pPr>
                      <a:r>
                        <a:rPr lang="it-IT" sz="1200" dirty="0">
                          <a:latin typeface="Arial"/>
                          <a:ea typeface="Times New Roman"/>
                        </a:rPr>
                        <a:t>Handicap </a:t>
                      </a:r>
                      <a:endParaRPr lang="it-IT" sz="1200" dirty="0">
                        <a:latin typeface="Times New Roman"/>
                        <a:ea typeface="Times New Roman"/>
                      </a:endParaRPr>
                    </a:p>
                  </a:txBody>
                  <a:tcPr marL="67332" marR="673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spcBef>
                          <a:spcPts val="300"/>
                        </a:spcBef>
                        <a:spcAft>
                          <a:spcPts val="300"/>
                        </a:spcAft>
                      </a:pPr>
                      <a:r>
                        <a:rPr lang="it-IT" sz="1200">
                          <a:latin typeface="Arial"/>
                          <a:ea typeface="Times New Roman"/>
                        </a:rPr>
                        <a:t>Accertamento di handicap (Legge 104/92)</a:t>
                      </a:r>
                      <a:endParaRPr lang="it-IT" sz="120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8511">
                <a:tc>
                  <a:txBody>
                    <a:bodyPr/>
                    <a:lstStyle/>
                    <a:p>
                      <a:pPr indent="540385">
                        <a:spcAft>
                          <a:spcPts val="0"/>
                        </a:spcAft>
                      </a:pPr>
                      <a:r>
                        <a:rPr lang="it-IT" sz="1200" dirty="0">
                          <a:latin typeface="Arial"/>
                          <a:ea typeface="Times New Roman"/>
                        </a:rPr>
                        <a:t>Disabilità</a:t>
                      </a:r>
                      <a:endParaRPr lang="it-IT" sz="1200" dirty="0">
                        <a:latin typeface="Times New Roman"/>
                        <a:ea typeface="Times New Roman"/>
                      </a:endParaRPr>
                    </a:p>
                  </a:txBody>
                  <a:tcPr marL="67332" marR="673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spcBef>
                          <a:spcPts val="300"/>
                        </a:spcBef>
                        <a:spcAft>
                          <a:spcPts val="300"/>
                        </a:spcAft>
                      </a:pPr>
                      <a:r>
                        <a:rPr lang="it-IT" sz="1200" dirty="0">
                          <a:latin typeface="Arial"/>
                          <a:ea typeface="Times New Roman"/>
                        </a:rPr>
                        <a:t>Accertamento delle residue capacità lavorative (Legge 68/99), </a:t>
                      </a:r>
                      <a:r>
                        <a:rPr lang="it-IT" sz="1200" b="1" dirty="0">
                          <a:latin typeface="Arial"/>
                          <a:ea typeface="Times New Roman"/>
                        </a:rPr>
                        <a:t>per persone tra i 16 ed i 65 anni</a:t>
                      </a:r>
                      <a:r>
                        <a:rPr lang="it-IT" sz="1200" dirty="0">
                          <a:latin typeface="Arial"/>
                          <a:ea typeface="Times New Roman"/>
                        </a:rPr>
                        <a:t>, già riconosciute invalide con percentuale </a:t>
                      </a:r>
                      <a:r>
                        <a:rPr lang="it-IT" sz="1200" b="1" dirty="0">
                          <a:latin typeface="Arial"/>
                          <a:ea typeface="Times New Roman"/>
                        </a:rPr>
                        <a:t>&gt; 45%</a:t>
                      </a:r>
                      <a:r>
                        <a:rPr lang="it-IT" sz="1200" dirty="0">
                          <a:latin typeface="Arial"/>
                          <a:ea typeface="Times New Roman"/>
                        </a:rPr>
                        <a:t>, o </a:t>
                      </a:r>
                      <a:r>
                        <a:rPr lang="it-IT" sz="1200" b="1" dirty="0">
                          <a:latin typeface="Arial"/>
                          <a:ea typeface="Times New Roman"/>
                        </a:rPr>
                        <a:t>non vedenti </a:t>
                      </a:r>
                      <a:r>
                        <a:rPr lang="it-IT" sz="1200" dirty="0">
                          <a:latin typeface="Arial"/>
                          <a:ea typeface="Times New Roman"/>
                        </a:rPr>
                        <a:t>o </a:t>
                      </a:r>
                      <a:r>
                        <a:rPr lang="it-IT" sz="1200" b="1" dirty="0">
                          <a:latin typeface="Arial"/>
                          <a:ea typeface="Times New Roman"/>
                        </a:rPr>
                        <a:t>sorde </a:t>
                      </a:r>
                      <a:r>
                        <a:rPr lang="it-IT" sz="1200" dirty="0">
                          <a:latin typeface="Arial"/>
                          <a:ea typeface="Times New Roman"/>
                        </a:rPr>
                        <a:t>(si veda punto successivo)</a:t>
                      </a:r>
                      <a:endParaRPr lang="it-IT" sz="1200" dirty="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8139">
                <a:tc>
                  <a:txBody>
                    <a:bodyPr/>
                    <a:lstStyle/>
                    <a:p>
                      <a:pPr indent="540385">
                        <a:spcAft>
                          <a:spcPts val="0"/>
                        </a:spcAft>
                      </a:pPr>
                      <a:r>
                        <a:rPr lang="it-IT" sz="1200">
                          <a:latin typeface="Arial"/>
                          <a:ea typeface="Times New Roman"/>
                        </a:rPr>
                        <a:t>Sordità</a:t>
                      </a:r>
                      <a:endParaRPr lang="it-IT" sz="1200">
                        <a:latin typeface="Times New Roman"/>
                        <a:ea typeface="Times New Roman"/>
                      </a:endParaRPr>
                    </a:p>
                  </a:txBody>
                  <a:tcPr marL="67332" marR="673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spcBef>
                          <a:spcPts val="300"/>
                        </a:spcBef>
                        <a:spcAft>
                          <a:spcPts val="300"/>
                        </a:spcAft>
                      </a:pPr>
                      <a:r>
                        <a:rPr lang="it-IT" sz="1200" b="1" i="1">
                          <a:latin typeface="Arial"/>
                          <a:ea typeface="Times New Roman"/>
                        </a:rPr>
                        <a:t>Non si riferisce all’ipoacusia</a:t>
                      </a:r>
                      <a:r>
                        <a:rPr lang="it-IT" sz="1200">
                          <a:latin typeface="Arial"/>
                          <a:ea typeface="Times New Roman"/>
                        </a:rPr>
                        <a:t>. È sordo “il minorato sensoriale dell’udito affetto da sordità </a:t>
                      </a:r>
                      <a:r>
                        <a:rPr lang="it-IT" sz="1200" b="1">
                          <a:latin typeface="Arial"/>
                          <a:ea typeface="Times New Roman"/>
                        </a:rPr>
                        <a:t>congenita o acquisita durante l’età evolutiva</a:t>
                      </a:r>
                      <a:r>
                        <a:rPr lang="it-IT" sz="1200">
                          <a:latin typeface="Arial"/>
                          <a:ea typeface="Times New Roman"/>
                        </a:rPr>
                        <a:t> che gli abbia compromesso il normale apprendimento del linguaggio parlato”. </a:t>
                      </a:r>
                      <a:endParaRPr lang="it-IT" sz="120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8883">
                <a:tc>
                  <a:txBody>
                    <a:bodyPr/>
                    <a:lstStyle/>
                    <a:p>
                      <a:pPr indent="540385">
                        <a:spcAft>
                          <a:spcPts val="0"/>
                        </a:spcAft>
                      </a:pPr>
                      <a:r>
                        <a:rPr lang="it-IT" sz="1200" dirty="0" smtClean="0">
                          <a:latin typeface="Arial"/>
                          <a:ea typeface="Times New Roman"/>
                        </a:rPr>
                        <a:t>Cecità</a:t>
                      </a:r>
                      <a:endParaRPr lang="it-IT" sz="1200" dirty="0">
                        <a:latin typeface="Times New Roman"/>
                        <a:ea typeface="Times New Roman"/>
                      </a:endParaRPr>
                    </a:p>
                  </a:txBody>
                  <a:tcPr marL="67332" marR="673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spcBef>
                          <a:spcPts val="300"/>
                        </a:spcBef>
                        <a:spcAft>
                          <a:spcPts val="300"/>
                        </a:spcAft>
                      </a:pPr>
                      <a:r>
                        <a:rPr lang="it-IT" sz="1200" dirty="0">
                          <a:latin typeface="Arial"/>
                          <a:ea typeface="Times New Roman"/>
                        </a:rPr>
                        <a:t>E’ cieco colui che ha un </a:t>
                      </a:r>
                      <a:r>
                        <a:rPr lang="it-IT" sz="1200" b="1" dirty="0">
                          <a:latin typeface="Arial"/>
                          <a:ea typeface="Times New Roman"/>
                        </a:rPr>
                        <a:t>residuo visivo non superiore a 1/20</a:t>
                      </a:r>
                      <a:r>
                        <a:rPr lang="it-IT" sz="1200" dirty="0">
                          <a:latin typeface="Arial"/>
                          <a:ea typeface="Times New Roman"/>
                        </a:rPr>
                        <a:t> dall’occhio da cui vede meglio con correzione, o un </a:t>
                      </a:r>
                      <a:r>
                        <a:rPr lang="it-IT" sz="1200" b="1" dirty="0">
                          <a:latin typeface="Arial"/>
                          <a:ea typeface="Times New Roman"/>
                        </a:rPr>
                        <a:t>residuo perimetrico binoculare</a:t>
                      </a:r>
                      <a:r>
                        <a:rPr lang="it-IT" sz="1200" dirty="0">
                          <a:latin typeface="Arial"/>
                          <a:ea typeface="Times New Roman"/>
                        </a:rPr>
                        <a:t> inferiore al 10%</a:t>
                      </a:r>
                      <a:endParaRPr lang="it-IT" sz="1200" dirty="0">
                        <a:latin typeface="Times New Roman"/>
                        <a:ea typeface="Times New Roman"/>
                      </a:endParaRPr>
                    </a:p>
                  </a:txBody>
                  <a:tcPr marL="67332" marR="673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ttangolo 8"/>
          <p:cNvSpPr/>
          <p:nvPr/>
        </p:nvSpPr>
        <p:spPr>
          <a:xfrm>
            <a:off x="1403648" y="1988840"/>
            <a:ext cx="6120680" cy="369332"/>
          </a:xfrm>
          <a:prstGeom prst="rect">
            <a:avLst/>
          </a:prstGeom>
        </p:spPr>
        <p:txBody>
          <a:bodyPr wrap="square">
            <a:spAutoFit/>
          </a:bodyPr>
          <a:lstStyle/>
          <a:p>
            <a:r>
              <a:rPr lang="it-IT" b="1" dirty="0" smtClean="0"/>
              <a:t>Cosa significano INVALIDITÀ, HANDICAP E DISABILITÀ</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001266"/>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it-IT" dirty="0" smtClean="0"/>
              <a:t>INVALIDITA’ CIVILE</a:t>
            </a:r>
            <a:endParaRPr lang="it-IT" dirty="0"/>
          </a:p>
        </p:txBody>
      </p:sp>
      <p:sp>
        <p:nvSpPr>
          <p:cNvPr id="3" name="Segnaposto contenuto 2"/>
          <p:cNvSpPr>
            <a:spLocks noGrp="1"/>
          </p:cNvSpPr>
          <p:nvPr>
            <p:ph idx="1"/>
          </p:nvPr>
        </p:nvSpPr>
        <p:spPr>
          <a:xfrm>
            <a:off x="457200" y="1556792"/>
            <a:ext cx="8229600" cy="4898016"/>
          </a:xfrm>
          <a:ln w="57150">
            <a:solidFill>
              <a:schemeClr val="tx2">
                <a:lumMod val="20000"/>
                <a:lumOff val="80000"/>
              </a:schemeClr>
            </a:solidFill>
          </a:ln>
        </p:spPr>
        <p:txBody>
          <a:bodyPr>
            <a:normAutofit fontScale="25000" lnSpcReduction="20000"/>
          </a:bodyPr>
          <a:lstStyle/>
          <a:p>
            <a:pPr algn="ctr">
              <a:buNone/>
            </a:pPr>
            <a:endParaRPr lang="it-IT" dirty="0" smtClean="0"/>
          </a:p>
          <a:p>
            <a:pPr>
              <a:buNone/>
            </a:pPr>
            <a:r>
              <a:rPr lang="it-IT" b="1" dirty="0" smtClean="0"/>
              <a:t>	</a:t>
            </a:r>
            <a:r>
              <a:rPr lang="it-IT" sz="4800" b="1" dirty="0" smtClean="0"/>
              <a:t>E’ possibile richiedere, con un unico certificato, più prestazioni: </a:t>
            </a:r>
            <a:r>
              <a:rPr lang="it-IT" sz="4800" b="1" dirty="0" err="1" smtClean="0"/>
              <a:t>Es</a:t>
            </a:r>
            <a:r>
              <a:rPr lang="it-IT" sz="4800" b="1" dirty="0" smtClean="0"/>
              <a:t>: Invalidità ed Handicap</a:t>
            </a:r>
          </a:p>
          <a:p>
            <a:pPr>
              <a:buNone/>
            </a:pPr>
            <a:endParaRPr lang="it-IT" sz="4800" b="1" dirty="0" smtClean="0"/>
          </a:p>
          <a:p>
            <a:pPr>
              <a:buNone/>
            </a:pPr>
            <a:endParaRPr lang="it-IT" sz="4800" dirty="0" smtClean="0"/>
          </a:p>
          <a:p>
            <a:pPr>
              <a:buNone/>
            </a:pPr>
            <a:r>
              <a:rPr lang="it-IT" sz="4800" dirty="0" smtClean="0"/>
              <a:t>	Queste prestazioni  provengono da leggi differenti, pertanto vengono accertate da due commissioni medico-legali distinte.</a:t>
            </a:r>
          </a:p>
          <a:p>
            <a:pPr>
              <a:buNone/>
            </a:pPr>
            <a:r>
              <a:rPr lang="it-IT" sz="4800" dirty="0" smtClean="0"/>
              <a:t>	</a:t>
            </a:r>
          </a:p>
          <a:p>
            <a:pPr>
              <a:buNone/>
            </a:pPr>
            <a:r>
              <a:rPr lang="it-IT" sz="4800" dirty="0" smtClean="0"/>
              <a:t>	Quando vengono richieste entrambe le prestazioni, il cittadini riceve due convocazioni, che in genere vengono fissate consecutivamente per lo stesso giorno.</a:t>
            </a:r>
          </a:p>
          <a:p>
            <a:pPr>
              <a:buNone/>
            </a:pPr>
            <a:endParaRPr lang="it-IT" sz="4800" dirty="0" smtClean="0"/>
          </a:p>
          <a:p>
            <a:pPr>
              <a:buNone/>
            </a:pPr>
            <a:r>
              <a:rPr lang="it-IT" sz="4800" dirty="0" smtClean="0"/>
              <a:t>	E’ facoltà del cittadino richiedere </a:t>
            </a:r>
            <a:r>
              <a:rPr lang="it-IT" sz="4800" i="1" dirty="0" smtClean="0"/>
              <a:t>l’uno</a:t>
            </a:r>
            <a:r>
              <a:rPr lang="it-IT" sz="4800" dirty="0" smtClean="0"/>
              <a:t>, </a:t>
            </a:r>
            <a:r>
              <a:rPr lang="it-IT" sz="4800" i="1" dirty="0" smtClean="0"/>
              <a:t>l’altro</a:t>
            </a:r>
            <a:r>
              <a:rPr lang="it-IT" sz="4800" dirty="0" smtClean="0"/>
              <a:t> o </a:t>
            </a:r>
            <a:r>
              <a:rPr lang="it-IT" sz="4800" i="1" dirty="0" smtClean="0"/>
              <a:t>entrambi in un’unica soluzione</a:t>
            </a:r>
            <a:endParaRPr lang="it-IT" sz="4800" dirty="0" smtClean="0"/>
          </a:p>
          <a:p>
            <a:pPr>
              <a:buNone/>
            </a:pPr>
            <a:r>
              <a:rPr lang="it-IT" sz="4800" dirty="0" smtClean="0"/>
              <a:t> </a:t>
            </a:r>
          </a:p>
          <a:p>
            <a:pPr>
              <a:buNone/>
            </a:pPr>
            <a:r>
              <a:rPr lang="it-IT" sz="4800" b="1" dirty="0" smtClean="0"/>
              <a:t>	 Cecità:</a:t>
            </a:r>
            <a:r>
              <a:rPr lang="it-IT" sz="4800" dirty="0" smtClean="0"/>
              <a:t> In caso di richiesta di accertamento per cecità il medico certificatore:</a:t>
            </a:r>
          </a:p>
          <a:p>
            <a:r>
              <a:rPr lang="it-IT" sz="4800" dirty="0" smtClean="0"/>
              <a:t> </a:t>
            </a:r>
            <a:r>
              <a:rPr lang="it-IT" sz="4800" u="sng" dirty="0" smtClean="0"/>
              <a:t>allega</a:t>
            </a:r>
            <a:r>
              <a:rPr lang="it-IT" sz="4800" dirty="0" smtClean="0"/>
              <a:t> al certificato una scansione del </a:t>
            </a:r>
            <a:r>
              <a:rPr lang="it-IT" sz="4800" u="sng" dirty="0" smtClean="0"/>
              <a:t>certificato oculistico</a:t>
            </a:r>
            <a:endParaRPr lang="it-IT" sz="4800" dirty="0" smtClean="0"/>
          </a:p>
          <a:p>
            <a:r>
              <a:rPr lang="it-IT" sz="4800" dirty="0" smtClean="0"/>
              <a:t> </a:t>
            </a:r>
            <a:r>
              <a:rPr lang="it-IT" sz="4800" u="sng" dirty="0" smtClean="0"/>
              <a:t>riporta</a:t>
            </a:r>
            <a:r>
              <a:rPr lang="it-IT" sz="4800" dirty="0" smtClean="0"/>
              <a:t> in anamnesi </a:t>
            </a:r>
            <a:r>
              <a:rPr lang="it-IT" sz="4800" u="sng" dirty="0" smtClean="0"/>
              <a:t>la diagnosi e il visus indicati </a:t>
            </a:r>
            <a:r>
              <a:rPr lang="it-IT" sz="4800" i="1" u="sng" dirty="0" smtClean="0"/>
              <a:t>sul certificato oculistico</a:t>
            </a:r>
            <a:endParaRPr lang="it-IT" sz="4800" dirty="0" smtClean="0"/>
          </a:p>
          <a:p>
            <a:pPr>
              <a:buNone/>
            </a:pPr>
            <a:r>
              <a:rPr lang="it-IT" sz="4800" b="1" dirty="0" smtClean="0"/>
              <a:t> </a:t>
            </a:r>
            <a:endParaRPr lang="it-IT" sz="4800" dirty="0" smtClean="0"/>
          </a:p>
          <a:p>
            <a:pPr>
              <a:buNone/>
            </a:pPr>
            <a:r>
              <a:rPr lang="it-IT" sz="4800" b="1" dirty="0" smtClean="0"/>
              <a:t>	Visita domiciliare:</a:t>
            </a:r>
            <a:r>
              <a:rPr lang="it-IT" sz="4800" dirty="0" smtClean="0"/>
              <a:t> in caso di  paziente non trasportabile il medico certificatore deve compilare ed inviare per via telematica la richiesta di visita domiciliare, </a:t>
            </a:r>
            <a:r>
              <a:rPr lang="it-IT" sz="4800" i="1" dirty="0" smtClean="0"/>
              <a:t>almeno 5 giorni prima della data già fissata per la visita ambulatoriale</a:t>
            </a:r>
            <a:r>
              <a:rPr lang="it-IT" sz="4800" dirty="0" smtClean="0"/>
              <a:t>. La richiesta di visita domiciliare può essere effettuata solo dal medico certificatore</a:t>
            </a:r>
          </a:p>
          <a:p>
            <a:pPr>
              <a:buNone/>
            </a:pPr>
            <a:r>
              <a:rPr lang="it-IT" sz="4800" dirty="0" smtClean="0"/>
              <a:t> </a:t>
            </a:r>
          </a:p>
          <a:p>
            <a:pPr>
              <a:buNone/>
            </a:pPr>
            <a:r>
              <a:rPr lang="it-IT" sz="4800" b="1" dirty="0" smtClean="0"/>
              <a:t>	Rivedibilità:</a:t>
            </a:r>
            <a:r>
              <a:rPr lang="it-IT" sz="4800" dirty="0" smtClean="0"/>
              <a:t> la convocazione a nuova visita di accertamento dei pazienti con rivedibilità viene effettuata dall’INPS. Non è necessario fare alcuna richiesta ad INPS e non è necessario produrre un nuovo certificato telematico.</a:t>
            </a:r>
          </a:p>
          <a:p>
            <a:pPr>
              <a:buNone/>
            </a:pPr>
            <a:r>
              <a:rPr lang="it-IT" sz="4800" b="1" dirty="0" smtClean="0"/>
              <a:t> </a:t>
            </a:r>
            <a:endParaRPr lang="it-IT" sz="4800" dirty="0" smtClean="0"/>
          </a:p>
          <a:p>
            <a:pPr>
              <a:buNone/>
            </a:pPr>
            <a:r>
              <a:rPr lang="it-IT" sz="4800" b="1" dirty="0" smtClean="0"/>
              <a:t> </a:t>
            </a:r>
            <a:endParaRPr lang="it-IT" sz="4800" dirty="0" smtClean="0"/>
          </a:p>
          <a:p>
            <a:endParaRPr lang="it-IT" dirty="0" smtClean="0"/>
          </a:p>
          <a:p>
            <a:pPr algn="just"/>
            <a:endParaRPr lang="it-IT" dirty="0" smtClean="0"/>
          </a:p>
          <a:p>
            <a:pPr algn="just">
              <a:buNone/>
            </a:pPr>
            <a:endParaRPr lang="it-IT" dirty="0" smtClean="0"/>
          </a:p>
          <a:p>
            <a:pPr algn="just">
              <a:buNone/>
            </a:pPr>
            <a:endParaRPr lang="it-IT"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484784"/>
            <a:ext cx="8229600" cy="4970024"/>
          </a:xfrm>
          <a:ln w="57150">
            <a:solidFill>
              <a:schemeClr val="tx2">
                <a:lumMod val="20000"/>
                <a:lumOff val="80000"/>
              </a:schemeClr>
            </a:solidFill>
          </a:ln>
        </p:spPr>
        <p:txBody>
          <a:bodyPr>
            <a:normAutofit fontScale="70000" lnSpcReduction="20000"/>
          </a:bodyPr>
          <a:lstStyle/>
          <a:p>
            <a:pPr>
              <a:buNone/>
            </a:pPr>
            <a:endParaRPr lang="it-IT" dirty="0" smtClean="0"/>
          </a:p>
          <a:p>
            <a:pPr>
              <a:buNone/>
            </a:pPr>
            <a:r>
              <a:rPr lang="it-IT" dirty="0" smtClean="0"/>
              <a:t>	</a:t>
            </a:r>
          </a:p>
          <a:p>
            <a:pPr>
              <a:buNone/>
            </a:pPr>
            <a:r>
              <a:rPr lang="it-IT" dirty="0" smtClean="0"/>
              <a:t> 	</a:t>
            </a:r>
            <a:r>
              <a:rPr lang="it-IT" b="1" u="sng" dirty="0" smtClean="0"/>
              <a:t>Paziente oncologico</a:t>
            </a:r>
            <a:endParaRPr lang="it-IT" u="sng" dirty="0" smtClean="0"/>
          </a:p>
          <a:p>
            <a:pPr>
              <a:buNone/>
            </a:pPr>
            <a:r>
              <a:rPr lang="it-IT" dirty="0" smtClean="0"/>
              <a:t>	In caso di paziente oncologico, Il medico, spunterà la casella “Patologia neoplastica in atto”</a:t>
            </a:r>
          </a:p>
          <a:p>
            <a:pPr>
              <a:buNone/>
            </a:pPr>
            <a:endParaRPr lang="it-IT" dirty="0" smtClean="0"/>
          </a:p>
          <a:p>
            <a:pPr>
              <a:buNone/>
            </a:pPr>
            <a:r>
              <a:rPr lang="it-IT" dirty="0" smtClean="0"/>
              <a:t>	Questa patologia segue un’apposita normativa                    L. n. 80/2006 e prevede una convocazione a vista              </a:t>
            </a:r>
            <a:r>
              <a:rPr lang="it-IT" u="sng" dirty="0" smtClean="0"/>
              <a:t>entro 15 giorni dalla data della domanda</a:t>
            </a:r>
            <a:r>
              <a:rPr lang="it-IT" dirty="0" smtClean="0"/>
              <a:t>.</a:t>
            </a:r>
          </a:p>
          <a:p>
            <a:pPr>
              <a:buNone/>
            </a:pPr>
            <a:endParaRPr lang="it-IT" dirty="0" smtClean="0"/>
          </a:p>
          <a:p>
            <a:pPr>
              <a:buNone/>
            </a:pPr>
            <a:r>
              <a:rPr lang="it-IT" dirty="0" smtClean="0"/>
              <a:t>	Per poter essere barrata la casella, il paziente deve trovarsi, al momento della domanda, con una diagnosi di patologia neoplastica in atto.</a:t>
            </a:r>
          </a:p>
          <a:p>
            <a:pPr>
              <a:buNone/>
            </a:pPr>
            <a:r>
              <a:rPr lang="it-IT" b="1" dirty="0" smtClean="0"/>
              <a:t> </a:t>
            </a:r>
            <a:endParaRPr lang="it-IT" dirty="0" smtClean="0"/>
          </a:p>
          <a:p>
            <a:pPr>
              <a:buNone/>
            </a:pPr>
            <a:r>
              <a:rPr lang="it-IT" dirty="0" smtClean="0"/>
              <a:t> </a:t>
            </a:r>
          </a:p>
          <a:p>
            <a:pPr>
              <a:buNone/>
            </a:pPr>
            <a:r>
              <a:rPr lang="it-IT" b="1" dirty="0" smtClean="0"/>
              <a:t>	</a:t>
            </a:r>
            <a:endParaRPr lang="it-IT" dirty="0" smtClean="0"/>
          </a:p>
        </p:txBody>
      </p:sp>
      <p:sp>
        <p:nvSpPr>
          <p:cNvPr id="4" name="Titolo 1"/>
          <p:cNvSpPr>
            <a:spLocks noGrp="1"/>
          </p:cNvSpPr>
          <p:nvPr>
            <p:ph type="title"/>
          </p:nvPr>
        </p:nvSpPr>
        <p:spPr>
          <a:xfrm>
            <a:off x="457200" y="268288"/>
            <a:ext cx="8229600" cy="100012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it-IT" dirty="0" smtClean="0"/>
              <a:t>PAZIENTI ONCOLOGICI</a:t>
            </a:r>
            <a:endParaRPr lang="it-IT"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1529</TotalTime>
  <Words>512</Words>
  <Application>Microsoft Office PowerPoint</Application>
  <PresentationFormat>Presentazione su schermo (4:3)</PresentationFormat>
  <Paragraphs>365</Paragraphs>
  <Slides>55</Slides>
  <Notes>54</Notes>
  <HiddenSlides>0</HiddenSlides>
  <MMClips>0</MMClips>
  <ScaleCrop>false</ScaleCrop>
  <HeadingPairs>
    <vt:vector size="4" baseType="variant">
      <vt:variant>
        <vt:lpstr>Tema</vt:lpstr>
      </vt:variant>
      <vt:variant>
        <vt:i4>1</vt:i4>
      </vt:variant>
      <vt:variant>
        <vt:lpstr>Titoli diapositive</vt:lpstr>
      </vt:variant>
      <vt:variant>
        <vt:i4>55</vt:i4>
      </vt:variant>
    </vt:vector>
  </HeadingPairs>
  <TitlesOfParts>
    <vt:vector size="56" baseType="lpstr">
      <vt:lpstr>Verve</vt:lpstr>
      <vt:lpstr>INVALIDITA’ CIVILE</vt:lpstr>
      <vt:lpstr>INVALIDITA’ CIVILE </vt:lpstr>
      <vt:lpstr>CERTIFICATO MEDICO TELEMATICO</vt:lpstr>
      <vt:lpstr>ATTESTATO CERTIFICATO MEDICO</vt:lpstr>
      <vt:lpstr>INVALIDITA’ CIVILE</vt:lpstr>
      <vt:lpstr>INVALIDITA’ CIVILE</vt:lpstr>
      <vt:lpstr>I DIVERSI TITPI DI RICHIESTA</vt:lpstr>
      <vt:lpstr>INVALIDITA’ CIVILE</vt:lpstr>
      <vt:lpstr>PAZIENTI ONCOLOGICI</vt:lpstr>
      <vt:lpstr>ACCOMPAGNO</vt:lpstr>
      <vt:lpstr>COLLOCAMENTO MIRATO</vt:lpstr>
      <vt:lpstr>MANCATA PRESENTAZIONE A VISITA</vt:lpstr>
      <vt:lpstr>VERBALE</vt:lpstr>
      <vt:lpstr>VERBALE INVALIDITA’ CIVILE</vt:lpstr>
      <vt:lpstr>VERBALE MINORE</vt:lpstr>
      <vt:lpstr>FASE CONCESSORIA</vt:lpstr>
      <vt:lpstr>FASE CONCESSORIA</vt:lpstr>
      <vt:lpstr>FASE CONCESSORIA</vt:lpstr>
      <vt:lpstr>FASE CONCESSORIA</vt:lpstr>
      <vt:lpstr>FASE CONCESSORIA</vt:lpstr>
      <vt:lpstr>DECORRENZA</vt:lpstr>
      <vt:lpstr>DICHIARAZIONE DI RESPONSABILITA’</vt:lpstr>
      <vt:lpstr>DICHIARAZIONE DI RESPONSABILITA’</vt:lpstr>
      <vt:lpstr>FASE CONSESSORIA MINORI</vt:lpstr>
      <vt:lpstr>FASE CONSESSORIA MINORI</vt:lpstr>
      <vt:lpstr>AGGRAVAMENTO</vt:lpstr>
      <vt:lpstr>RICORSO=CAUSA LEGALE</vt:lpstr>
      <vt:lpstr>RICORSO</vt:lpstr>
      <vt:lpstr>RICORSO</vt:lpstr>
      <vt:lpstr>L. 104/92 ART 3 . COMMA 1</vt:lpstr>
      <vt:lpstr> L. 104/92 ART 3 . COMMA 3 </vt:lpstr>
      <vt:lpstr>VERBALE HANDICAP</vt:lpstr>
      <vt:lpstr>RICHIESTA PERMESSI L104/92</vt:lpstr>
      <vt:lpstr>RICHIESTA PERMESSI L104/92</vt:lpstr>
      <vt:lpstr>RICHIESTA PERMESSI L104/92</vt:lpstr>
      <vt:lpstr>RICHIESTA PERMESSI L104/92</vt:lpstr>
      <vt:lpstr>RICHIESTA PERMESSI L104/92</vt:lpstr>
      <vt:lpstr>RICHIESTA PERMESSI L104/92</vt:lpstr>
      <vt:lpstr>REQUISITI</vt:lpstr>
      <vt:lpstr>ECCEZIONI</vt:lpstr>
      <vt:lpstr>RICHIESTA PERMESSI L104/92</vt:lpstr>
      <vt:lpstr>RICHIESTA PERMESSI L104/92</vt:lpstr>
      <vt:lpstr>RICHIESTA PERMESSI L104/92 ACCOGLIMENTO</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lpstr>CONGEDO STRAORDINARIO: CHS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PATRONATO E CAF</dc:title>
  <dc:creator>UGL AGRICOLI</dc:creator>
  <cp:lastModifiedBy>UGL AGRICOLI</cp:lastModifiedBy>
  <cp:revision>223</cp:revision>
  <dcterms:created xsi:type="dcterms:W3CDTF">2018-10-01T09:24:08Z</dcterms:created>
  <dcterms:modified xsi:type="dcterms:W3CDTF">2018-10-11T11:30:25Z</dcterms:modified>
</cp:coreProperties>
</file>