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32"/>
  </p:notesMasterIdLst>
  <p:sldIdLst>
    <p:sldId id="268" r:id="rId2"/>
    <p:sldId id="269" r:id="rId3"/>
    <p:sldId id="270" r:id="rId4"/>
    <p:sldId id="271" r:id="rId5"/>
    <p:sldId id="272" r:id="rId6"/>
    <p:sldId id="273" r:id="rId7"/>
    <p:sldId id="274" r:id="rId8"/>
    <p:sldId id="275" r:id="rId9"/>
    <p:sldId id="276" r:id="rId10"/>
    <p:sldId id="277" r:id="rId11"/>
    <p:sldId id="278" r:id="rId12"/>
    <p:sldId id="279" r:id="rId13"/>
    <p:sldId id="280" r:id="rId14"/>
    <p:sldId id="281" r:id="rId15"/>
    <p:sldId id="282" r:id="rId16"/>
    <p:sldId id="283" r:id="rId17"/>
    <p:sldId id="285" r:id="rId18"/>
    <p:sldId id="286" r:id="rId19"/>
    <p:sldId id="287" r:id="rId20"/>
    <p:sldId id="288" r:id="rId21"/>
    <p:sldId id="289" r:id="rId22"/>
    <p:sldId id="290" r:id="rId23"/>
    <p:sldId id="291" r:id="rId24"/>
    <p:sldId id="292" r:id="rId25"/>
    <p:sldId id="293" r:id="rId26"/>
    <p:sldId id="294" r:id="rId27"/>
    <p:sldId id="295" r:id="rId28"/>
    <p:sldId id="296" r:id="rId29"/>
    <p:sldId id="297" r:id="rId30"/>
    <p:sldId id="298" r:id="rId31"/>
  </p:sldIdLst>
  <p:sldSz cx="9144000" cy="6858000" type="screen4x3"/>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713" autoAdjust="0"/>
  </p:normalViewPr>
  <p:slideViewPr>
    <p:cSldViewPr>
      <p:cViewPr varScale="1">
        <p:scale>
          <a:sx n="110" d="100"/>
          <a:sy n="110" d="100"/>
        </p:scale>
        <p:origin x="-164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25EEB40-42CC-4849-A27B-4C347DC36AE0}" type="datetimeFigureOut">
              <a:rPr lang="it-IT" smtClean="0"/>
              <a:pPr/>
              <a:t>10/10/2018</a:t>
            </a:fld>
            <a:endParaRPr lang="it-IT"/>
          </a:p>
        </p:txBody>
      </p:sp>
      <p:sp>
        <p:nvSpPr>
          <p:cNvPr id="4" name="Segnaposto immagine diapositiva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74798BE-CE15-45A7-9690-7AB83A37D96A}"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1</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10</a:t>
            </a:fld>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11</a:t>
            </a:fld>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12</a:t>
            </a:fld>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13</a:t>
            </a:fld>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14</a:t>
            </a:fld>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15</a:t>
            </a:fld>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16</a:t>
            </a:fld>
            <a:endParaRPr 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17</a:t>
            </a:fld>
            <a:endParaRPr 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18</a:t>
            </a:fld>
            <a:endParaRPr 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19</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2</a:t>
            </a:fld>
            <a:endParaRPr 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20</a:t>
            </a:fld>
            <a:endParaRPr 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21</a:t>
            </a:fld>
            <a:endParaRPr 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22</a:t>
            </a:fld>
            <a:endParaRPr lang="it-I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23</a:t>
            </a:fld>
            <a:endParaRPr 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24</a:t>
            </a:fld>
            <a:endParaRPr 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25</a:t>
            </a:fld>
            <a:endParaRPr 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26</a:t>
            </a:fld>
            <a:endParaRPr 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27</a:t>
            </a:fld>
            <a:endParaRPr 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28</a:t>
            </a:fld>
            <a:endParaRPr 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29</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3</a:t>
            </a:fld>
            <a:endParaRPr lang="it-IT"/>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30</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4</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5</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6</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7</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8</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9</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Triangolo isosce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olo 7"/>
          <p:cNvSpPr>
            <a:spLocks noGrp="1"/>
          </p:cNvSpPr>
          <p:nvPr>
            <p:ph type="ctrTitle"/>
          </p:nvPr>
        </p:nvSpPr>
        <p:spPr>
          <a:xfrm>
            <a:off x="540544" y="776288"/>
            <a:ext cx="8062912" cy="1470025"/>
          </a:xfrm>
        </p:spPr>
        <p:txBody>
          <a:bodyPr anchor="b">
            <a:normAutofit/>
          </a:bodyPr>
          <a:lstStyle>
            <a:lvl1pPr algn="r">
              <a:defRPr sz="4400"/>
            </a:lvl1pPr>
          </a:lstStyle>
          <a:p>
            <a:r>
              <a:rPr kumimoji="0" lang="it-IT" smtClean="0"/>
              <a:t>Fare clic per modificare lo stile del titolo</a:t>
            </a:r>
            <a:endParaRPr kumimoji="0" lang="en-US"/>
          </a:p>
        </p:txBody>
      </p:sp>
      <p:sp>
        <p:nvSpPr>
          <p:cNvPr id="9" name="Sottotitolo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28" name="Segnaposto data 27"/>
          <p:cNvSpPr>
            <a:spLocks noGrp="1"/>
          </p:cNvSpPr>
          <p:nvPr>
            <p:ph type="dt" sz="half" idx="10"/>
          </p:nvPr>
        </p:nvSpPr>
        <p:spPr>
          <a:xfrm>
            <a:off x="1371600" y="6012656"/>
            <a:ext cx="5791200" cy="365125"/>
          </a:xfrm>
        </p:spPr>
        <p:txBody>
          <a:bodyPr tIns="0" bIns="0" anchor="t"/>
          <a:lstStyle>
            <a:lvl1pPr algn="r">
              <a:defRPr sz="1000"/>
            </a:lvl1pPr>
          </a:lstStyle>
          <a:p>
            <a:fld id="{9A379EB0-29B3-4B5E-BA28-37D0CAC9E436}" type="datetimeFigureOut">
              <a:rPr lang="it-IT" smtClean="0"/>
              <a:pPr/>
              <a:t>10/10/2018</a:t>
            </a:fld>
            <a:endParaRPr lang="it-IT"/>
          </a:p>
        </p:txBody>
      </p:sp>
      <p:sp>
        <p:nvSpPr>
          <p:cNvPr id="17" name="Segnaposto piè di pagina 16"/>
          <p:cNvSpPr>
            <a:spLocks noGrp="1"/>
          </p:cNvSpPr>
          <p:nvPr>
            <p:ph type="ftr" sz="quarter" idx="11"/>
          </p:nvPr>
        </p:nvSpPr>
        <p:spPr>
          <a:xfrm>
            <a:off x="1371600" y="5650704"/>
            <a:ext cx="5791200" cy="365125"/>
          </a:xfrm>
        </p:spPr>
        <p:txBody>
          <a:bodyPr tIns="0" bIns="0" anchor="b"/>
          <a:lstStyle>
            <a:lvl1pPr algn="r">
              <a:defRPr sz="1100"/>
            </a:lvl1pPr>
          </a:lstStyle>
          <a:p>
            <a:endParaRPr lang="it-IT"/>
          </a:p>
        </p:txBody>
      </p:sp>
      <p:sp>
        <p:nvSpPr>
          <p:cNvPr id="29" name="Segnaposto numero diapositiva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D742BAA4-84E0-4C77-9281-9CAB9140606A}"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9A379EB0-29B3-4B5E-BA28-37D0CAC9E436}" type="datetimeFigureOut">
              <a:rPr lang="it-IT" smtClean="0"/>
              <a:pPr/>
              <a:t>10/10/2018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742BAA4-84E0-4C77-9281-9CAB9140606A}"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781800" y="381000"/>
            <a:ext cx="1905000" cy="5486400"/>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381000"/>
            <a:ext cx="6248400" cy="5486400"/>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9A379EB0-29B3-4B5E-BA28-37D0CAC9E436}" type="datetimeFigureOut">
              <a:rPr lang="it-IT" smtClean="0"/>
              <a:pPr/>
              <a:t>10/10/2018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742BAA4-84E0-4C77-9281-9CAB9140606A}"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399032"/>
          </a:xfrm>
        </p:spPr>
        <p:txBody>
          <a:bodyPr/>
          <a:lstStyle/>
          <a:p>
            <a:r>
              <a:rPr kumimoji="0" lang="it-IT" smtClean="0"/>
              <a:t>Fare clic per modificare lo stile del titolo</a:t>
            </a:r>
            <a:endParaRPr kumimoji="0" lang="en-US"/>
          </a:p>
        </p:txBody>
      </p:sp>
      <p:sp>
        <p:nvSpPr>
          <p:cNvPr id="3" name="Segnaposto contenuto 2"/>
          <p:cNvSpPr>
            <a:spLocks noGrp="1"/>
          </p:cNvSpPr>
          <p:nvPr>
            <p:ph idx="1"/>
          </p:nvPr>
        </p:nvSpPr>
        <p:spPr>
          <a:xfrm>
            <a:off x="457200" y="1882808"/>
            <a:ext cx="8229600" cy="4572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a:xfrm>
            <a:off x="4791456" y="6480048"/>
            <a:ext cx="2133600" cy="301752"/>
          </a:xfrm>
        </p:spPr>
        <p:txBody>
          <a:bodyPr/>
          <a:lstStyle/>
          <a:p>
            <a:fld id="{9A379EB0-29B3-4B5E-BA28-37D0CAC9E436}" type="datetimeFigureOut">
              <a:rPr lang="it-IT" smtClean="0"/>
              <a:pPr/>
              <a:t>10/10/2018</a:t>
            </a:fld>
            <a:endParaRPr lang="it-IT"/>
          </a:p>
        </p:txBody>
      </p:sp>
      <p:sp>
        <p:nvSpPr>
          <p:cNvPr id="5" name="Segnaposto piè di pagina 4"/>
          <p:cNvSpPr>
            <a:spLocks noGrp="1"/>
          </p:cNvSpPr>
          <p:nvPr>
            <p:ph type="ftr" sz="quarter" idx="11"/>
          </p:nvPr>
        </p:nvSpPr>
        <p:spPr>
          <a:xfrm>
            <a:off x="457200" y="6480969"/>
            <a:ext cx="4260056" cy="300831"/>
          </a:xfrm>
        </p:spPr>
        <p:txBody>
          <a:bodyPr/>
          <a:lstStyle/>
          <a:p>
            <a:endParaRPr lang="it-IT"/>
          </a:p>
        </p:txBody>
      </p:sp>
      <p:sp>
        <p:nvSpPr>
          <p:cNvPr id="6" name="Segnaposto numero diapositiva 5"/>
          <p:cNvSpPr>
            <a:spLocks noGrp="1"/>
          </p:cNvSpPr>
          <p:nvPr>
            <p:ph type="sldNum" sz="quarter" idx="12"/>
          </p:nvPr>
        </p:nvSpPr>
        <p:spPr/>
        <p:txBody>
          <a:bodyPr/>
          <a:lstStyle/>
          <a:p>
            <a:fld id="{D742BAA4-84E0-4C77-9281-9CAB9140606A}"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2">
        <a:schemeClr val="bg1"/>
      </p:bgRef>
    </p:bg>
    <p:spTree>
      <p:nvGrpSpPr>
        <p:cNvPr id="1" name=""/>
        <p:cNvGrpSpPr/>
        <p:nvPr/>
      </p:nvGrpSpPr>
      <p:grpSpPr>
        <a:xfrm>
          <a:off x="0" y="0"/>
          <a:ext cx="0" cy="0"/>
          <a:chOff x="0" y="0"/>
          <a:chExt cx="0" cy="0"/>
        </a:xfrm>
      </p:grpSpPr>
      <p:sp>
        <p:nvSpPr>
          <p:cNvPr id="9" name="Triangolo rettangolo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Triangolo isosce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Segnaposto data 3"/>
          <p:cNvSpPr>
            <a:spLocks noGrp="1"/>
          </p:cNvSpPr>
          <p:nvPr>
            <p:ph type="dt" sz="half" idx="10"/>
          </p:nvPr>
        </p:nvSpPr>
        <p:spPr>
          <a:xfrm>
            <a:off x="6955632" y="6477000"/>
            <a:ext cx="2133600" cy="304800"/>
          </a:xfrm>
        </p:spPr>
        <p:txBody>
          <a:bodyPr/>
          <a:lstStyle/>
          <a:p>
            <a:fld id="{9A379EB0-29B3-4B5E-BA28-37D0CAC9E436}" type="datetimeFigureOut">
              <a:rPr lang="it-IT" smtClean="0"/>
              <a:pPr/>
              <a:t>10/10/2018</a:t>
            </a:fld>
            <a:endParaRPr lang="it-IT"/>
          </a:p>
        </p:txBody>
      </p:sp>
      <p:sp>
        <p:nvSpPr>
          <p:cNvPr id="5" name="Segnaposto piè di pagina 4"/>
          <p:cNvSpPr>
            <a:spLocks noGrp="1"/>
          </p:cNvSpPr>
          <p:nvPr>
            <p:ph type="ftr" sz="quarter" idx="11"/>
          </p:nvPr>
        </p:nvSpPr>
        <p:spPr>
          <a:xfrm>
            <a:off x="2619376" y="6480969"/>
            <a:ext cx="4260056" cy="300831"/>
          </a:xfrm>
        </p:spPr>
        <p:txBody>
          <a:bodyPr/>
          <a:lstStyle/>
          <a:p>
            <a:endParaRPr lang="it-IT"/>
          </a:p>
        </p:txBody>
      </p:sp>
      <p:sp>
        <p:nvSpPr>
          <p:cNvPr id="6" name="Segnaposto numero diapositiva 5"/>
          <p:cNvSpPr>
            <a:spLocks noGrp="1"/>
          </p:cNvSpPr>
          <p:nvPr>
            <p:ph type="sldNum" sz="quarter" idx="12"/>
          </p:nvPr>
        </p:nvSpPr>
        <p:spPr>
          <a:xfrm>
            <a:off x="8451056" y="809624"/>
            <a:ext cx="502920" cy="300831"/>
          </a:xfrm>
        </p:spPr>
        <p:txBody>
          <a:bodyPr/>
          <a:lstStyle/>
          <a:p>
            <a:fld id="{D742BAA4-84E0-4C77-9281-9CAB9140606A}" type="slidenum">
              <a:rPr lang="it-IT" smtClean="0"/>
              <a:pPr/>
              <a:t>‹N›</a:t>
            </a:fld>
            <a:endParaRPr lang="it-IT"/>
          </a:p>
        </p:txBody>
      </p:sp>
      <p:cxnSp>
        <p:nvCxnSpPr>
          <p:cNvPr id="11" name="Connettore 1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Connettore 1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olo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marL="0" algn="l">
              <a:defRPr/>
            </a:lvl1pPr>
          </a:lstStyle>
          <a:p>
            <a:r>
              <a:rPr kumimoji="0" lang="it-IT" smtClean="0"/>
              <a:t>Fare clic per modificare lo stile del titolo</a:t>
            </a:r>
            <a:endParaRPr kumimoji="0" lang="en-US"/>
          </a:p>
        </p:txBody>
      </p:sp>
      <p:sp>
        <p:nvSpPr>
          <p:cNvPr id="3" name="Segnaposto contenuto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contenuto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a:xfrm>
            <a:off x="4791456" y="6480969"/>
            <a:ext cx="2133600" cy="301752"/>
          </a:xfrm>
        </p:spPr>
        <p:txBody>
          <a:bodyPr/>
          <a:lstStyle/>
          <a:p>
            <a:fld id="{9A379EB0-29B3-4B5E-BA28-37D0CAC9E436}" type="datetimeFigureOut">
              <a:rPr lang="it-IT" smtClean="0"/>
              <a:pPr/>
              <a:t>10/10/2018</a:t>
            </a:fld>
            <a:endParaRPr lang="it-IT"/>
          </a:p>
        </p:txBody>
      </p:sp>
      <p:sp>
        <p:nvSpPr>
          <p:cNvPr id="6" name="Segnaposto piè di pagina 5"/>
          <p:cNvSpPr>
            <a:spLocks noGrp="1"/>
          </p:cNvSpPr>
          <p:nvPr>
            <p:ph type="ftr" sz="quarter" idx="11"/>
          </p:nvPr>
        </p:nvSpPr>
        <p:spPr>
          <a:xfrm>
            <a:off x="457200" y="6480969"/>
            <a:ext cx="4260056" cy="301752"/>
          </a:xfrm>
        </p:spPr>
        <p:txBody>
          <a:bodyPr/>
          <a:lstStyle/>
          <a:p>
            <a:endParaRPr lang="it-IT"/>
          </a:p>
        </p:txBody>
      </p:sp>
      <p:sp>
        <p:nvSpPr>
          <p:cNvPr id="7" name="Segnaposto numero diapositiva 6"/>
          <p:cNvSpPr>
            <a:spLocks noGrp="1"/>
          </p:cNvSpPr>
          <p:nvPr>
            <p:ph type="sldNum" sz="quarter" idx="12"/>
          </p:nvPr>
        </p:nvSpPr>
        <p:spPr>
          <a:xfrm>
            <a:off x="7589520" y="6480969"/>
            <a:ext cx="502920" cy="301752"/>
          </a:xfrm>
        </p:spPr>
        <p:txBody>
          <a:bodyPr/>
          <a:lstStyle/>
          <a:p>
            <a:fld id="{D742BAA4-84E0-4C77-9281-9CAB9140606A}"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bg>
      <p:bgRef idx="1002">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5" name="Segnaposto contenuto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6" name="Segnaposto contenuto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7" name="Segnaposto data 6"/>
          <p:cNvSpPr>
            <a:spLocks noGrp="1"/>
          </p:cNvSpPr>
          <p:nvPr>
            <p:ph type="dt" sz="half" idx="10"/>
          </p:nvPr>
        </p:nvSpPr>
        <p:spPr>
          <a:xfrm>
            <a:off x="4791456" y="6480969"/>
            <a:ext cx="2130552" cy="301752"/>
          </a:xfrm>
        </p:spPr>
        <p:txBody>
          <a:bodyPr/>
          <a:lstStyle/>
          <a:p>
            <a:fld id="{9A379EB0-29B3-4B5E-BA28-37D0CAC9E436}" type="datetimeFigureOut">
              <a:rPr lang="it-IT" smtClean="0"/>
              <a:pPr/>
              <a:t>10/10/2018</a:t>
            </a:fld>
            <a:endParaRPr lang="it-IT"/>
          </a:p>
        </p:txBody>
      </p:sp>
      <p:sp>
        <p:nvSpPr>
          <p:cNvPr id="8" name="Segnaposto piè di pagina 7"/>
          <p:cNvSpPr>
            <a:spLocks noGrp="1"/>
          </p:cNvSpPr>
          <p:nvPr>
            <p:ph type="ftr" sz="quarter" idx="11"/>
          </p:nvPr>
        </p:nvSpPr>
        <p:spPr>
          <a:xfrm>
            <a:off x="457200" y="6480969"/>
            <a:ext cx="4261104" cy="301752"/>
          </a:xfrm>
        </p:spPr>
        <p:txBody>
          <a:bodyPr/>
          <a:lstStyle/>
          <a:p>
            <a:endParaRPr lang="it-IT"/>
          </a:p>
        </p:txBody>
      </p:sp>
      <p:sp>
        <p:nvSpPr>
          <p:cNvPr id="9" name="Segnaposto numero diapositiva 8"/>
          <p:cNvSpPr>
            <a:spLocks noGrp="1"/>
          </p:cNvSpPr>
          <p:nvPr>
            <p:ph type="sldNum" sz="quarter" idx="12"/>
          </p:nvPr>
        </p:nvSpPr>
        <p:spPr>
          <a:xfrm>
            <a:off x="7589520" y="6483096"/>
            <a:ext cx="502920" cy="301752"/>
          </a:xfrm>
        </p:spPr>
        <p:txBody>
          <a:bodyPr/>
          <a:lstStyle>
            <a:lvl1pPr algn="ctr">
              <a:defRPr/>
            </a:lvl1pPr>
          </a:lstStyle>
          <a:p>
            <a:fld id="{D742BAA4-84E0-4C77-9281-9CAB9140606A}"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b="0"/>
            </a:lvl1pPr>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p>
            <a:fld id="{9A379EB0-29B3-4B5E-BA28-37D0CAC9E436}" type="datetimeFigureOut">
              <a:rPr lang="it-IT" smtClean="0"/>
              <a:pPr/>
              <a:t>10/10/2018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D742BAA4-84E0-4C77-9281-9CAB9140606A}"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a:xfrm>
            <a:off x="4791456" y="6480969"/>
            <a:ext cx="2133600" cy="301752"/>
          </a:xfrm>
        </p:spPr>
        <p:txBody>
          <a:bodyPr/>
          <a:lstStyle/>
          <a:p>
            <a:fld id="{9A379EB0-29B3-4B5E-BA28-37D0CAC9E436}" type="datetimeFigureOut">
              <a:rPr lang="it-IT" smtClean="0"/>
              <a:pPr/>
              <a:t>10/10/2018</a:t>
            </a:fld>
            <a:endParaRPr lang="it-IT"/>
          </a:p>
        </p:txBody>
      </p:sp>
      <p:sp>
        <p:nvSpPr>
          <p:cNvPr id="3" name="Segnaposto piè di pagina 2"/>
          <p:cNvSpPr>
            <a:spLocks noGrp="1"/>
          </p:cNvSpPr>
          <p:nvPr>
            <p:ph type="ftr" sz="quarter" idx="11"/>
          </p:nvPr>
        </p:nvSpPr>
        <p:spPr>
          <a:xfrm>
            <a:off x="457200" y="6481890"/>
            <a:ext cx="4260056" cy="300831"/>
          </a:xfrm>
        </p:spPr>
        <p:txBody>
          <a:bodyPr/>
          <a:lstStyle/>
          <a:p>
            <a:endParaRPr lang="it-IT"/>
          </a:p>
        </p:txBody>
      </p:sp>
      <p:sp>
        <p:nvSpPr>
          <p:cNvPr id="4" name="Segnaposto numero diapositiva 3"/>
          <p:cNvSpPr>
            <a:spLocks noGrp="1"/>
          </p:cNvSpPr>
          <p:nvPr>
            <p:ph type="sldNum" sz="quarter" idx="12"/>
          </p:nvPr>
        </p:nvSpPr>
        <p:spPr>
          <a:xfrm>
            <a:off x="7589520" y="6480969"/>
            <a:ext cx="502920" cy="301752"/>
          </a:xfrm>
        </p:spPr>
        <p:txBody>
          <a:bodyPr/>
          <a:lstStyle/>
          <a:p>
            <a:fld id="{D742BAA4-84E0-4C77-9281-9CAB9140606A}"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2">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4" name="Segnaposto contenuto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a:xfrm>
            <a:off x="6278976" y="6556248"/>
            <a:ext cx="2133600" cy="301752"/>
          </a:xfrm>
        </p:spPr>
        <p:txBody>
          <a:bodyPr/>
          <a:lstStyle>
            <a:lvl1pPr>
              <a:defRPr sz="900"/>
            </a:lvl1pPr>
          </a:lstStyle>
          <a:p>
            <a:fld id="{9A379EB0-29B3-4B5E-BA28-37D0CAC9E436}" type="datetimeFigureOut">
              <a:rPr lang="it-IT" smtClean="0"/>
              <a:pPr/>
              <a:t>10/10/2018</a:t>
            </a:fld>
            <a:endParaRPr lang="it-IT"/>
          </a:p>
        </p:txBody>
      </p:sp>
      <p:sp>
        <p:nvSpPr>
          <p:cNvPr id="6" name="Segnaposto piè di pagina 5"/>
          <p:cNvSpPr>
            <a:spLocks noGrp="1"/>
          </p:cNvSpPr>
          <p:nvPr>
            <p:ph type="ftr" sz="quarter" idx="11"/>
          </p:nvPr>
        </p:nvSpPr>
        <p:spPr>
          <a:xfrm>
            <a:off x="1135856" y="6556248"/>
            <a:ext cx="5143120" cy="301752"/>
          </a:xfrm>
        </p:spPr>
        <p:txBody>
          <a:bodyPr/>
          <a:lstStyle>
            <a:lvl1pPr>
              <a:defRPr sz="900"/>
            </a:lvl1pPr>
          </a:lstStyle>
          <a:p>
            <a:endParaRPr lang="it-IT"/>
          </a:p>
        </p:txBody>
      </p:sp>
      <p:sp>
        <p:nvSpPr>
          <p:cNvPr id="7" name="Segnaposto numero diapositiva 6"/>
          <p:cNvSpPr>
            <a:spLocks noGrp="1"/>
          </p:cNvSpPr>
          <p:nvPr>
            <p:ph type="sldNum" sz="quarter" idx="12"/>
          </p:nvPr>
        </p:nvSpPr>
        <p:spPr>
          <a:xfrm>
            <a:off x="8410576" y="6556248"/>
            <a:ext cx="502920" cy="301752"/>
          </a:xfrm>
        </p:spPr>
        <p:txBody>
          <a:bodyPr/>
          <a:lstStyle>
            <a:lvl1pPr>
              <a:defRPr sz="900"/>
            </a:lvl1pPr>
          </a:lstStyle>
          <a:p>
            <a:fld id="{D742BAA4-84E0-4C77-9281-9CAB9140606A}"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bg>
      <p:bgRef idx="1002">
        <a:schemeClr val="bg1"/>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it-IT" smtClean="0"/>
              <a:t>Fare clic per modificare lo stile del titolo</a:t>
            </a:r>
            <a:endParaRPr kumimoji="0" lang="en-US"/>
          </a:p>
        </p:txBody>
      </p:sp>
      <p:sp>
        <p:nvSpPr>
          <p:cNvPr id="3" name="Segnaposto immagine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it-IT" smtClean="0"/>
              <a:t>Fare clic sull'icona per inserire un'immagine</a:t>
            </a:r>
            <a:endParaRPr kumimoji="0" lang="en-US" dirty="0"/>
          </a:p>
        </p:txBody>
      </p:sp>
      <p:sp>
        <p:nvSpPr>
          <p:cNvPr id="4" name="Segnaposto testo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5" name="Segnaposto data 4"/>
          <p:cNvSpPr>
            <a:spLocks noGrp="1"/>
          </p:cNvSpPr>
          <p:nvPr>
            <p:ph type="dt" sz="half" idx="10"/>
          </p:nvPr>
        </p:nvSpPr>
        <p:spPr>
          <a:xfrm>
            <a:off x="6108192" y="6556248"/>
            <a:ext cx="2103120" cy="301752"/>
          </a:xfrm>
        </p:spPr>
        <p:txBody>
          <a:bodyPr/>
          <a:lstStyle>
            <a:lvl1pPr>
              <a:defRPr sz="900"/>
            </a:lvl1pPr>
          </a:lstStyle>
          <a:p>
            <a:fld id="{9A379EB0-29B3-4B5E-BA28-37D0CAC9E436}" type="datetimeFigureOut">
              <a:rPr lang="it-IT" smtClean="0"/>
              <a:pPr/>
              <a:t>10/10/2018</a:t>
            </a:fld>
            <a:endParaRPr lang="it-IT"/>
          </a:p>
        </p:txBody>
      </p:sp>
      <p:sp>
        <p:nvSpPr>
          <p:cNvPr id="6" name="Segnaposto piè di pagina 5"/>
          <p:cNvSpPr>
            <a:spLocks noGrp="1"/>
          </p:cNvSpPr>
          <p:nvPr>
            <p:ph type="ftr" sz="quarter" idx="11"/>
          </p:nvPr>
        </p:nvSpPr>
        <p:spPr>
          <a:xfrm>
            <a:off x="1170432" y="6557169"/>
            <a:ext cx="4948072" cy="301752"/>
          </a:xfrm>
        </p:spPr>
        <p:txBody>
          <a:bodyPr/>
          <a:lstStyle>
            <a:lvl1pPr>
              <a:defRPr sz="900"/>
            </a:lvl1pPr>
          </a:lstStyle>
          <a:p>
            <a:endParaRPr lang="it-IT"/>
          </a:p>
        </p:txBody>
      </p:sp>
      <p:sp>
        <p:nvSpPr>
          <p:cNvPr id="7" name="Segnaposto numero diapositiva 6"/>
          <p:cNvSpPr>
            <a:spLocks noGrp="1"/>
          </p:cNvSpPr>
          <p:nvPr>
            <p:ph type="sldNum" sz="quarter" idx="12"/>
          </p:nvPr>
        </p:nvSpPr>
        <p:spPr>
          <a:xfrm>
            <a:off x="8217192" y="6556248"/>
            <a:ext cx="365760" cy="301752"/>
          </a:xfrm>
        </p:spPr>
        <p:txBody>
          <a:bodyPr/>
          <a:lstStyle>
            <a:lvl1pPr algn="ctr">
              <a:defRPr sz="900"/>
            </a:lvl1pPr>
          </a:lstStyle>
          <a:p>
            <a:fld id="{D742BAA4-84E0-4C77-9281-9CAB9140606A}"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Triangolo rettangolo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Connettore 1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Connettore 1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Segnaposto titolo 21"/>
          <p:cNvSpPr>
            <a:spLocks noGrp="1"/>
          </p:cNvSpPr>
          <p:nvPr>
            <p:ph type="title"/>
          </p:nvPr>
        </p:nvSpPr>
        <p:spPr>
          <a:xfrm>
            <a:off x="457200" y="267494"/>
            <a:ext cx="8229600" cy="1399032"/>
          </a:xfrm>
          <a:prstGeom prst="rect">
            <a:avLst/>
          </a:prstGeom>
        </p:spPr>
        <p:txBody>
          <a:bodyPr vert="horz" anchor="ctr">
            <a:normAutofit/>
          </a:body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4" name="Segnaposto data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9A379EB0-29B3-4B5E-BA28-37D0CAC9E436}" type="datetimeFigureOut">
              <a:rPr lang="it-IT" smtClean="0"/>
              <a:pPr/>
              <a:t>10/10/2018</a:t>
            </a:fld>
            <a:endParaRPr lang="it-IT"/>
          </a:p>
        </p:txBody>
      </p:sp>
      <p:sp>
        <p:nvSpPr>
          <p:cNvPr id="3" name="Segnaposto piè di pagina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it-IT"/>
          </a:p>
        </p:txBody>
      </p:sp>
      <p:sp>
        <p:nvSpPr>
          <p:cNvPr id="23" name="Segnaposto numero diapositiva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D742BAA4-84E0-4C77-9281-9CAB9140606A}" type="slidenum">
              <a:rPr lang="it-IT" smtClean="0"/>
              <a:pPr/>
              <a:t>‹N›</a:t>
            </a:fld>
            <a:endParaRPr lang="it-IT"/>
          </a:p>
        </p:txBody>
      </p:sp>
    </p:spTree>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inps.it/nuovoportaleinps/default.aspx?sPathID=;0;45138;45636;&amp;lastMenu=45663&amp;iMenu=1&amp;sURL=http://www.inps.it/bussola/VisualizzaDoc.aspx?sVirtualURL=/Circolari/Circolare%20numero%2094%20del%2012-05-2015.htm&amp;RedirectForzato=True"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inps.it/nuovoportaleinps/default.aspx?sPathID=;0;45138;45636;&amp;lastMenu=45663&amp;iMenu=1&amp;sURL=http://www.inps.it/bussola/VisualizzaDoc.aspx?sVirtualURL=/Circolari/Circolare%20numero%2094%20del%2012-05-2015.htm&amp;RedirectForzato=True"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inps.it/nuovoportaleinps/default.aspx?sPathID=0;45138;45636;45704;&amp;lastMenu=45704&amp;iMenu=1"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inps.it/NuovoportaleINPS/default.aspx?sPathID=%3b0%3b49589%3b&amp;lastMenu=49589&amp;iMenu=1&amp;itemDir=50091"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inps.it/nuovoportaleinps/default.aspx?sPathID=;0;45138;45636;&amp;lastMenu=45663&amp;iMenu=1&amp;sURL=http://www.inps.it/bussola/VisualizzaDoc.aspx?sVirtualURL=/Circolari/Circolare%20numero%20163%20del%2027-9-2000.htm&amp;RedirectForzato=True"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NASPI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a:bodyPr>
          <a:lstStyle/>
          <a:p>
            <a:pPr>
              <a:buNone/>
            </a:pPr>
            <a:r>
              <a:rPr lang="it-IT" b="1" u="sng" dirty="0" smtClean="0"/>
              <a:t>Documenti necessari per la presentazione</a:t>
            </a:r>
            <a:endParaRPr lang="it-IT" dirty="0" smtClean="0"/>
          </a:p>
          <a:p>
            <a:pPr lvl="0"/>
            <a:r>
              <a:rPr lang="it-IT" dirty="0" smtClean="0"/>
              <a:t>Carta d’identità/codice fiscale dell’interessato/indirizzo residenza;</a:t>
            </a:r>
          </a:p>
          <a:p>
            <a:pPr lvl="0"/>
            <a:r>
              <a:rPr lang="it-IT" dirty="0" smtClean="0"/>
              <a:t>Numero di cellulare e mail;</a:t>
            </a:r>
          </a:p>
          <a:p>
            <a:r>
              <a:rPr lang="it-IT" dirty="0" smtClean="0"/>
              <a:t>Copia ultimo contratto;</a:t>
            </a:r>
          </a:p>
          <a:p>
            <a:r>
              <a:rPr lang="it-IT" dirty="0" smtClean="0"/>
              <a:t>Copia di una delle ultime buste paga;</a:t>
            </a:r>
          </a:p>
          <a:p>
            <a:r>
              <a:rPr lang="it-IT" dirty="0" err="1" smtClean="0"/>
              <a:t>Iban</a:t>
            </a:r>
            <a:endParaRPr lang="it-IT" dirty="0" smtClean="0"/>
          </a:p>
          <a:p>
            <a:r>
              <a:rPr lang="it-IT" dirty="0" smtClean="0"/>
              <a:t>Lettera di cessazione rapporto di lavoro.</a:t>
            </a:r>
          </a:p>
          <a:p>
            <a:pPr lvl="0"/>
            <a:endParaRPr lang="it-IT" dirty="0" smtClean="0"/>
          </a:p>
          <a:p>
            <a:pPr lvl="0">
              <a:buNone/>
            </a:pPr>
            <a:endParaRPr lang="it-IT" dirty="0" smtClean="0"/>
          </a:p>
          <a:p>
            <a:pPr lvl="0"/>
            <a:endParaRPr lang="it-IT"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NASPI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47500" lnSpcReduction="20000"/>
          </a:bodyPr>
          <a:lstStyle/>
          <a:p>
            <a:pPr algn="just">
              <a:buNone/>
            </a:pPr>
            <a:r>
              <a:rPr lang="it-IT" b="1" cap="all" dirty="0" smtClean="0"/>
              <a:t>	</a:t>
            </a:r>
          </a:p>
          <a:p>
            <a:pPr>
              <a:buNone/>
            </a:pPr>
            <a:r>
              <a:rPr lang="it-IT" dirty="0" smtClean="0"/>
              <a:t>	Alcuni eventi determinano l’ampliamento, pari alla durata degli stessi, del periodo di dodici mesi all’interno del quale ricercare il requisito delle trenta giornate, qualora si verifichino o siano in corso nei dodici mesi che precedono la disoccupazione:</a:t>
            </a:r>
          </a:p>
          <a:p>
            <a:pPr>
              <a:buNone/>
            </a:pPr>
            <a:endParaRPr lang="it-IT" dirty="0" smtClean="0"/>
          </a:p>
          <a:p>
            <a:r>
              <a:rPr lang="it-IT" dirty="0" smtClean="0"/>
              <a:t>malattia e infortunio sul lavoro;</a:t>
            </a:r>
          </a:p>
          <a:p>
            <a:r>
              <a:rPr lang="it-IT" dirty="0" smtClean="0"/>
              <a:t>cassa integrazione straordinaria ed ordinaria con sospensione dell’attività a zero ore;</a:t>
            </a:r>
          </a:p>
          <a:p>
            <a:r>
              <a:rPr lang="it-IT" dirty="0" smtClean="0"/>
              <a:t>periodi interessati da contratti di solidarietà, risalenti nel tempo ed utilizzati in concreto a zero ore</a:t>
            </a:r>
          </a:p>
          <a:p>
            <a:r>
              <a:rPr lang="it-IT" dirty="0" smtClean="0"/>
              <a:t>assenze per congedi e permessi fruiti dal lavoratore che sia coniuge convivente, genitore, figlio convivente, fratello o sorella convivente di soggetto con handicap in situazione di gravità;</a:t>
            </a:r>
          </a:p>
          <a:p>
            <a:r>
              <a:rPr lang="it-IT" dirty="0" smtClean="0"/>
              <a:t>periodi di assenza dal lavoro per congedo obbligatorio di maternità, purché all’inizio dell’astensione risulti già versata o dovuta contribuzione;</a:t>
            </a:r>
          </a:p>
          <a:p>
            <a:r>
              <a:rPr lang="it-IT" dirty="0" smtClean="0"/>
              <a:t>periodi di assenza per congedo parentale, purché regolarmente indennizzati ed intervenuti in costanza di rapporto di lavoro;</a:t>
            </a:r>
          </a:p>
          <a:p>
            <a:r>
              <a:rPr lang="it-IT" dirty="0" smtClean="0"/>
              <a:t>periodi di percezione dell’indennità di disponibilità e quelli durante i quali il lavoratore in somministrazione con contratto di lavoro a tempo indeterminato è inserito nelle procedure di riqualificazione;</a:t>
            </a:r>
          </a:p>
          <a:p>
            <a:r>
              <a:rPr lang="it-IT" dirty="0" smtClean="0"/>
              <a:t>periodi di fruizione di aspettativa non retribuita per motivi politici e sindacali di cui all’art.31 della legge n.300 del 1970;</a:t>
            </a:r>
          </a:p>
          <a:p>
            <a:r>
              <a:rPr lang="it-IT" dirty="0" smtClean="0"/>
              <a:t>periodi di lavoro all’estero presso Stati con i quali l’Italia non ha stipulato accordi bilaterali in tema di assicurazione contro la disoccupazione.</a:t>
            </a:r>
            <a:endParaRPr lang="it-IT"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NASPI</a:t>
            </a:r>
            <a:endParaRPr lang="it-IT" dirty="0"/>
          </a:p>
        </p:txBody>
      </p:sp>
      <p:sp>
        <p:nvSpPr>
          <p:cNvPr id="3" name="Segnaposto contenuto 2"/>
          <p:cNvSpPr>
            <a:spLocks noGrp="1"/>
          </p:cNvSpPr>
          <p:nvPr>
            <p:ph idx="1"/>
          </p:nvPr>
        </p:nvSpPr>
        <p:spPr>
          <a:xfrm>
            <a:off x="467544" y="1556792"/>
            <a:ext cx="8229600" cy="4898016"/>
          </a:xfrm>
          <a:ln w="57150">
            <a:solidFill>
              <a:schemeClr val="tx2">
                <a:lumMod val="20000"/>
                <a:lumOff val="80000"/>
              </a:schemeClr>
            </a:solidFill>
          </a:ln>
        </p:spPr>
        <p:txBody>
          <a:bodyPr>
            <a:normAutofit fontScale="77500" lnSpcReduction="20000"/>
          </a:bodyPr>
          <a:lstStyle/>
          <a:p>
            <a:pPr>
              <a:buNone/>
            </a:pPr>
            <a:r>
              <a:rPr lang="it-IT" dirty="0" smtClean="0"/>
              <a:t>	La domanda deve essere presentata entro il termine di decadenza di </a:t>
            </a:r>
            <a:r>
              <a:rPr lang="it-IT" b="1" dirty="0" smtClean="0"/>
              <a:t>sessantotto giorni</a:t>
            </a:r>
            <a:r>
              <a:rPr lang="it-IT" dirty="0" smtClean="0"/>
              <a:t>, che decorre:</a:t>
            </a:r>
          </a:p>
          <a:p>
            <a:endParaRPr lang="it-IT" dirty="0" smtClean="0"/>
          </a:p>
          <a:p>
            <a:r>
              <a:rPr lang="it-IT" sz="2600" b="1" dirty="0" smtClean="0"/>
              <a:t>dalla data di cessazione dell'ultimo rapporto di lavoro. </a:t>
            </a:r>
          </a:p>
          <a:p>
            <a:endParaRPr lang="it-IT" dirty="0" smtClean="0"/>
          </a:p>
          <a:p>
            <a:r>
              <a:rPr lang="it-IT" dirty="0" smtClean="0"/>
              <a:t>Qualora nel corso dei sessantotto giorni si verifichi un evento di maternità indennizzabile, il termine rimane sospeso per un periodo pari alla durata dell’evento e riprende a decorrere al termine dello stesso per la parte residua. Nell’ipotesi in cui si verifichi un evento di malattia comune indennizzabile o di infortunio sul lavoro/malattia professionale indennizzabile dall’INAIL, insorto entro i sessanta giorni dalla cessazione del rapporto di lavoro, il termine rimane sospeso per la durata dell’evento</a:t>
            </a:r>
            <a:endParaRPr lang="it-IT" b="1" cap="all"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NASPI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a:bodyPr>
          <a:lstStyle/>
          <a:p>
            <a:pPr algn="just"/>
            <a:r>
              <a:rPr lang="it-IT" dirty="0" smtClean="0"/>
              <a:t>dalla data di cessazione del periodo di maternità indennizzato, quando questo sia insorto nel corso del rapporto di lavoro successivamente cessato</a:t>
            </a:r>
          </a:p>
          <a:p>
            <a:pPr algn="just"/>
            <a:r>
              <a:rPr lang="it-IT" dirty="0" smtClean="0"/>
              <a:t>dalla data di cessazione del periodo di malattia indennizzato o di infortunio/malattia professionale, quando questi siano insorti nel corso del rapporto di lavoro successivamente cessato</a:t>
            </a:r>
            <a:endParaRPr lang="it-IT" b="1" cap="all"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NASPI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a:bodyPr>
          <a:lstStyle/>
          <a:p>
            <a:pPr algn="just"/>
            <a:r>
              <a:rPr lang="it-IT" dirty="0" smtClean="0"/>
              <a:t>dalla data di definizione della vertenza sindacale o dalla data di notifica della sentenza giudiziaria;</a:t>
            </a:r>
          </a:p>
          <a:p>
            <a:r>
              <a:rPr lang="it-IT" dirty="0" smtClean="0"/>
              <a:t>dalla data di fine del periodo corrispondente all’indennità di mancato preavviso ragguagliato a giornate;</a:t>
            </a:r>
          </a:p>
          <a:p>
            <a:r>
              <a:rPr lang="it-IT" dirty="0" smtClean="0"/>
              <a:t>dal trentesimo giorno successivo alla data di cessazione per licenziamento per giusta causa.</a:t>
            </a:r>
          </a:p>
          <a:p>
            <a:pPr algn="just">
              <a:buNone/>
            </a:pPr>
            <a:endParaRPr lang="it-IT" b="1" cap="all"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NASPI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55000" lnSpcReduction="20000"/>
          </a:bodyPr>
          <a:lstStyle/>
          <a:p>
            <a:pPr>
              <a:buNone/>
            </a:pPr>
            <a:r>
              <a:rPr lang="it-IT" b="1" cap="all" dirty="0" smtClean="0"/>
              <a:t>	DECORRENZA</a:t>
            </a:r>
          </a:p>
          <a:p>
            <a:pPr>
              <a:buNone/>
            </a:pPr>
            <a:endParaRPr lang="it-IT" b="1" cap="all" dirty="0" smtClean="0"/>
          </a:p>
          <a:p>
            <a:pPr>
              <a:buNone/>
            </a:pPr>
            <a:r>
              <a:rPr lang="it-IT" dirty="0" smtClean="0"/>
              <a:t>	L'indennità di disoccupazione NASPI spetta:</a:t>
            </a:r>
          </a:p>
          <a:p>
            <a:r>
              <a:rPr lang="it-IT" u="sng" dirty="0" smtClean="0"/>
              <a:t>dall'ottavo giorno successivo alla data di cessazione del rapporto di lavoro, se la domanda viene presentata entro l'ottavo giorno;</a:t>
            </a:r>
          </a:p>
          <a:p>
            <a:r>
              <a:rPr lang="it-IT" u="sng" dirty="0" smtClean="0"/>
              <a:t>dal giorno successivo a quello di presentazione della domanda, nel caso in cui questa sia presentata dopo l'ottavo giorno;</a:t>
            </a:r>
          </a:p>
          <a:p>
            <a:endParaRPr lang="it-IT" dirty="0" smtClean="0"/>
          </a:p>
          <a:p>
            <a:r>
              <a:rPr lang="it-IT" dirty="0" smtClean="0"/>
              <a:t>dall’ottavo giorno successivo al termine del periodo di maternità, malattia, infortunio sul lavoro/malattia professionale o preavviso, qualora la domanda sia presentata entro l’ottavo giorno; dal giorno successivo alla presentazione della domanda qualora sia presentata successivamente all’ottavo giorno ma comunque nei termini di legge;</a:t>
            </a:r>
          </a:p>
          <a:p>
            <a:r>
              <a:rPr lang="it-IT" dirty="0" smtClean="0"/>
              <a:t>dall’ottavo giorno successivo al licenziamento per giusta causa, qualora la domanda sia presentata entro l’ottavo giorno; dal giorno successivo a quello di presentazione della domanda, qualora sia presentata oltre l’ottavo giorno successivo al licenziamento.</a:t>
            </a:r>
          </a:p>
          <a:p>
            <a:r>
              <a:rPr lang="it-IT" dirty="0" smtClean="0"/>
              <a:t>L’eventuale rioccupazione nel corso degli otto giorni che seguono la cessazione non può dare luogo a sospensione della prestazione, ai sensi dell’art. 9 del d.lgs. n. 22 del 2015.</a:t>
            </a:r>
          </a:p>
          <a:p>
            <a:pPr algn="just">
              <a:buNone/>
            </a:pPr>
            <a:endParaRPr lang="it-IT" b="1" cap="all"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NASPI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a:bodyPr>
          <a:lstStyle/>
          <a:p>
            <a:pPr>
              <a:buNone/>
            </a:pPr>
            <a:r>
              <a:rPr lang="it-IT" b="1" cap="all" dirty="0" smtClean="0"/>
              <a:t>	LA DURATA</a:t>
            </a:r>
          </a:p>
          <a:p>
            <a:pPr>
              <a:buNone/>
            </a:pPr>
            <a:endParaRPr lang="it-IT" b="1" cap="all" dirty="0" smtClean="0"/>
          </a:p>
          <a:p>
            <a:r>
              <a:rPr lang="it-IT" dirty="0" smtClean="0"/>
              <a:t>La NASPI è corrisposta mensilmente per un numero di settimane pari alla metà delle settimane di contribuzione degli ultimi quattro anni.</a:t>
            </a:r>
          </a:p>
          <a:p>
            <a:pPr>
              <a:buNone/>
            </a:pPr>
            <a:r>
              <a:rPr lang="it-IT" dirty="0" smtClean="0"/>
              <a:t>	</a:t>
            </a:r>
            <a:br>
              <a:rPr lang="it-IT" dirty="0" smtClean="0"/>
            </a:br>
            <a:endParaRPr lang="it-IT" b="1" cap="all"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NASPI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55000" lnSpcReduction="20000"/>
          </a:bodyPr>
          <a:lstStyle/>
          <a:p>
            <a:pPr>
              <a:buNone/>
            </a:pPr>
            <a:r>
              <a:rPr lang="it-IT" b="1" cap="all" dirty="0" smtClean="0"/>
              <a:t>	</a:t>
            </a:r>
          </a:p>
          <a:p>
            <a:pPr>
              <a:buNone/>
            </a:pPr>
            <a:r>
              <a:rPr lang="it-IT" b="1" cap="all" dirty="0" smtClean="0"/>
              <a:t>	LA SOSPENSIONE</a:t>
            </a:r>
          </a:p>
          <a:p>
            <a:pPr>
              <a:buNone/>
            </a:pPr>
            <a:r>
              <a:rPr lang="it-IT" dirty="0" smtClean="0"/>
              <a:t>	La sospensione della prestazione opera nelle seguenti ipotesi:</a:t>
            </a:r>
          </a:p>
          <a:p>
            <a:pPr>
              <a:buNone/>
            </a:pPr>
            <a:endParaRPr lang="it-IT" dirty="0" smtClean="0"/>
          </a:p>
          <a:p>
            <a:r>
              <a:rPr lang="it-IT" dirty="0" smtClean="0"/>
              <a:t>rioccupazione con contratto di lavoro subordinato di durata non superiore a sei mesi: l'indennità </a:t>
            </a:r>
            <a:r>
              <a:rPr lang="it-IT" dirty="0" err="1" smtClean="0"/>
              <a:t>NASpI</a:t>
            </a:r>
            <a:r>
              <a:rPr lang="it-IT" dirty="0" smtClean="0"/>
              <a:t> è sospesa per la durata del rapporto di lavoro. La sospensione opera d'ufficio, sulla base delle comunicazioni obbligatorie. Per l'individuazione del periodo di sospensione si considera la durata di calendario del rapporto di lavoro, prescindendo da ogni riferimento alle giornate effettivamente lavorate. Al termine di un periodo di sospensione di durata inferiore o pari a sei mesi l'indennità riprende ad essere corrisposta per il periodo residuo spettante al momento in cui l'indennità stessa era stata sospesa (</a:t>
            </a:r>
            <a:r>
              <a:rPr lang="it-IT" dirty="0" smtClean="0">
                <a:hlinkClick r:id="rId3"/>
              </a:rPr>
              <a:t>circ. 94 del 12/5/2015</a:t>
            </a:r>
            <a:r>
              <a:rPr lang="it-IT" dirty="0" smtClean="0"/>
              <a:t>);</a:t>
            </a:r>
          </a:p>
          <a:p>
            <a:r>
              <a:rPr lang="it-IT" dirty="0" smtClean="0"/>
              <a:t>nuova occupazione all’estero, con contratto di durata non superiore a sei mesi, sia che si tratti di paesi appartenenti all’UE o con cui l’Italia abbia stipulato convenzioni bilaterali in tema di assicurazione contro la disoccupazione, sia che si tratti di paesi extracomunitari;</a:t>
            </a:r>
          </a:p>
          <a:p>
            <a:r>
              <a:rPr lang="it-IT" dirty="0" smtClean="0"/>
              <a:t>omessa comunicazione all’INPS del reddito annuo presunto, entro un mese dall’inizio della nuova attività di lavoro subordinato non superiore in durata a sei mesi.</a:t>
            </a:r>
          </a:p>
          <a:p>
            <a:pPr>
              <a:buNone/>
            </a:pPr>
            <a:endParaRPr lang="it-IT" b="1" cap="all"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NASPI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55000" lnSpcReduction="20000"/>
          </a:bodyPr>
          <a:lstStyle/>
          <a:p>
            <a:pPr>
              <a:buNone/>
            </a:pPr>
            <a:r>
              <a:rPr lang="it-IT" b="1" cap="all" dirty="0" smtClean="0"/>
              <a:t>	</a:t>
            </a:r>
          </a:p>
          <a:p>
            <a:pPr>
              <a:buNone/>
            </a:pPr>
            <a:r>
              <a:rPr lang="it-IT" b="1" cap="all" dirty="0" smtClean="0"/>
              <a:t>	L'IMPORTO DELL'INDENNITA‘</a:t>
            </a:r>
          </a:p>
          <a:p>
            <a:pPr>
              <a:buNone/>
            </a:pPr>
            <a:endParaRPr lang="it-IT" b="1" cap="all" dirty="0" smtClean="0"/>
          </a:p>
          <a:p>
            <a:r>
              <a:rPr lang="it-IT" dirty="0" smtClean="0"/>
              <a:t>La misura della prestazione è pari (</a:t>
            </a:r>
            <a:r>
              <a:rPr lang="it-IT" dirty="0" smtClean="0">
                <a:hlinkClick r:id="rId3" tooltip="Visualizza la circolare in formato HTM"/>
              </a:rPr>
              <a:t>circ. 94 del 12/5/2015</a:t>
            </a:r>
            <a:r>
              <a:rPr lang="it-IT" dirty="0" smtClean="0"/>
              <a:t>):</a:t>
            </a:r>
          </a:p>
          <a:p>
            <a:r>
              <a:rPr lang="it-IT" dirty="0" smtClean="0"/>
              <a:t>al 75% della retribuzione media mensile imponibile ai fini previdenziali degli ultimi quattro anni, se questa è pari o inferiore ad un importo stabilito dalla legge e rivalutato annualmente sulla base della variazione dell'indice ISTAT (per l'anno 2015 pari ad € 1.195,00);</a:t>
            </a:r>
          </a:p>
          <a:p>
            <a:r>
              <a:rPr lang="it-IT" dirty="0" smtClean="0"/>
              <a:t>al 75% dell'importo stabilito (per l'anno 2015 pari ad € 1.195,00) sommato al 25% della differenza tra la retribuzione media mensile imponibile ed euro 1.195,00 (per l'anno 2015), se la retribuzione media mensile imponibile è superiore al suddetto importo stabilito.</a:t>
            </a:r>
          </a:p>
          <a:p>
            <a:r>
              <a:rPr lang="it-IT" dirty="0" smtClean="0"/>
              <a:t>L'importo della prestazione non può comunque superare un limite massimo individuato annualmente per legge (per l’anno 2015 pari ad € 1.300,00). All'indennità mensile si applica una riduzione del 3% per ciascun mese, a partire dal primo giorno del quarto mese di fruizione (91° giorno di prestazione).</a:t>
            </a:r>
            <a:br>
              <a:rPr lang="it-IT" dirty="0" smtClean="0"/>
            </a:br>
            <a:r>
              <a:rPr lang="it-IT" dirty="0" smtClean="0"/>
              <a:t>Per i soci lavoratori delle cooperative di cui al DPR 30 aprile 1970, n. 602, e per il personale artistico con rapporto di lavoro subordinato, dal 1° maggio 2015 la misura della </a:t>
            </a:r>
            <a:r>
              <a:rPr lang="it-IT" dirty="0" err="1" smtClean="0"/>
              <a:t>NASpI</a:t>
            </a:r>
            <a:r>
              <a:rPr lang="it-IT" dirty="0" smtClean="0"/>
              <a:t> è allineata a quella della generalità dei lavoratori. </a:t>
            </a:r>
          </a:p>
          <a:p>
            <a:pPr>
              <a:buNone/>
            </a:pPr>
            <a:endParaRPr lang="it-IT" b="1" cap="all"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NASPI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a:bodyPr>
          <a:lstStyle/>
          <a:p>
            <a:r>
              <a:rPr lang="it-IT" b="1" cap="all" dirty="0" smtClean="0"/>
              <a:t>ASSEGNO AL NUCLEO FAMILIARE</a:t>
            </a:r>
          </a:p>
          <a:p>
            <a:endParaRPr lang="it-IT" b="1" cap="all" dirty="0" smtClean="0"/>
          </a:p>
          <a:p>
            <a:pPr>
              <a:buNone/>
            </a:pPr>
            <a:r>
              <a:rPr lang="it-IT" dirty="0" smtClean="0"/>
              <a:t>	I percettori dell'indennità di disoccupazione NASPI possono richiedere l'assegno </a:t>
            </a:r>
            <a:r>
              <a:rPr lang="it-IT" dirty="0" smtClean="0">
                <a:hlinkClick r:id="rId3" tooltip="Consulta la sezione"/>
              </a:rPr>
              <a:t>al nucleo familiare</a:t>
            </a:r>
            <a:r>
              <a:rPr lang="it-IT" dirty="0" smtClean="0"/>
              <a:t>, sussistendone i requisiti. I requisiti sono gli stessi previsti per la generalità dei lavoratori dipendenti.</a:t>
            </a:r>
          </a:p>
          <a:p>
            <a:pPr>
              <a:buNone/>
            </a:pPr>
            <a:r>
              <a:rPr lang="it-IT" dirty="0" smtClean="0"/>
              <a:t>	</a:t>
            </a:r>
            <a:endParaRPr lang="it-IT" b="1" cap="all"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NASPI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77500" lnSpcReduction="20000"/>
          </a:bodyPr>
          <a:lstStyle/>
          <a:p>
            <a:pPr>
              <a:buNone/>
            </a:pPr>
            <a:r>
              <a:rPr lang="it-IT" b="1" cap="all" dirty="0" smtClean="0"/>
              <a:t>	CONTRIBUZIONE FIGURATIVA</a:t>
            </a:r>
          </a:p>
          <a:p>
            <a:pPr>
              <a:buNone/>
            </a:pPr>
            <a:endParaRPr lang="it-IT" b="1" cap="all" dirty="0" smtClean="0"/>
          </a:p>
          <a:p>
            <a:r>
              <a:rPr lang="it-IT" dirty="0" smtClean="0"/>
              <a:t>I periodi di percezione della NASPI sono coperti da contribuzione figurativa, calcolata sulla base delle retribuzioni imponibili ai fini previdenziali degli ultimi quattro anni (le stesse prese in considerazione per stabilire l'importo dell'indennità).</a:t>
            </a:r>
            <a:br>
              <a:rPr lang="it-IT" dirty="0" smtClean="0"/>
            </a:br>
            <a:r>
              <a:rPr lang="it-IT" dirty="0" smtClean="0"/>
              <a:t>I contributi figurativi sono utili ai fini del diritto e della misura dei trattamenti pensionistici; non sono utili ai fini del conseguimento del diritto, nei soli casi in cui la normativa richieda il computo della sola contribuzione effettivamente versata.</a:t>
            </a:r>
          </a:p>
          <a:p>
            <a:pPr>
              <a:buNone/>
            </a:pPr>
            <a:r>
              <a:rPr lang="it-IT" dirty="0" smtClean="0"/>
              <a:t>	</a:t>
            </a:r>
            <a:br>
              <a:rPr lang="it-IT" dirty="0" smtClean="0"/>
            </a:br>
            <a:endParaRPr lang="it-IT" b="1" cap="all"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NASPI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55000" lnSpcReduction="20000"/>
          </a:bodyPr>
          <a:lstStyle/>
          <a:p>
            <a:pPr>
              <a:buNone/>
            </a:pPr>
            <a:r>
              <a:rPr lang="it-IT" b="1" cap="all" dirty="0" smtClean="0"/>
              <a:t>	A CHI SPETTA</a:t>
            </a:r>
          </a:p>
          <a:p>
            <a:r>
              <a:rPr lang="it-IT" dirty="0" smtClean="0"/>
              <a:t>Spetta ai lavoratori con rapporto di lavoro subordinato che abbiano perduto involontariamente l'occupazione, ivi compresi:</a:t>
            </a:r>
          </a:p>
          <a:p>
            <a:pPr>
              <a:buNone/>
            </a:pPr>
            <a:r>
              <a:rPr lang="it-IT" dirty="0" smtClean="0"/>
              <a:t>	gli apprendisti;</a:t>
            </a:r>
          </a:p>
          <a:p>
            <a:r>
              <a:rPr lang="it-IT" dirty="0" smtClean="0"/>
              <a:t>i soci lavoratori di cooperative con rapporto di lavoro subordinato;</a:t>
            </a:r>
          </a:p>
          <a:p>
            <a:pPr>
              <a:buNone/>
            </a:pPr>
            <a:r>
              <a:rPr lang="it-IT" dirty="0" smtClean="0"/>
              <a:t>	il personale artistico con rapporto di lavoro subordinato;</a:t>
            </a:r>
          </a:p>
          <a:p>
            <a:r>
              <a:rPr lang="it-IT" dirty="0" smtClean="0"/>
              <a:t>i dipendenti a tempo determinato delle Pubbliche Amministrazioni.</a:t>
            </a:r>
          </a:p>
          <a:p>
            <a:pPr>
              <a:buNone/>
            </a:pPr>
            <a:r>
              <a:rPr lang="it-IT" dirty="0" smtClean="0"/>
              <a:t/>
            </a:r>
            <a:br>
              <a:rPr lang="it-IT" dirty="0" smtClean="0"/>
            </a:br>
            <a:r>
              <a:rPr lang="it-IT" b="1" cap="all" dirty="0" smtClean="0"/>
              <a:t>A CHI NON SPETTA</a:t>
            </a:r>
          </a:p>
          <a:p>
            <a:pPr>
              <a:buNone/>
            </a:pPr>
            <a:r>
              <a:rPr lang="it-IT" dirty="0" smtClean="0"/>
              <a:t>	Non sono destinatari della indennità di disoccupazione NASPI:</a:t>
            </a:r>
          </a:p>
          <a:p>
            <a:r>
              <a:rPr lang="it-IT" dirty="0" smtClean="0"/>
              <a:t>i dipendenti a tempo indeterminato delle Pubbliche Amministrazioni;</a:t>
            </a:r>
          </a:p>
          <a:p>
            <a:r>
              <a:rPr lang="it-IT" dirty="0" smtClean="0"/>
              <a:t>gli operai agricoli a tempo determinato e indeterminato;</a:t>
            </a:r>
          </a:p>
          <a:p>
            <a:r>
              <a:rPr lang="it-IT" dirty="0" smtClean="0"/>
              <a:t>i lavoratori extracomunitari con permesso di soggiorno per lavoro stagionale, per i quali resta confermata la specifica normativa.</a:t>
            </a:r>
          </a:p>
          <a:p>
            <a:r>
              <a:rPr lang="it-IT" dirty="0" smtClean="0"/>
              <a:t>Inoltre, non possono accedere all'indennità di disoccupazione NASPI i lavoratori titolari di trattamento pensionistico diretto.</a:t>
            </a:r>
          </a:p>
          <a:p>
            <a:pPr lvl="0"/>
            <a:endParaRPr lang="it-IT"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DS AGRICOLE</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77500" lnSpcReduction="20000"/>
          </a:bodyPr>
          <a:lstStyle/>
          <a:p>
            <a:pPr>
              <a:buNone/>
            </a:pPr>
            <a:r>
              <a:rPr lang="it-IT" b="1" dirty="0" smtClean="0"/>
              <a:t>	A </a:t>
            </a:r>
            <a:r>
              <a:rPr lang="it-IT" b="1" dirty="0" smtClean="0"/>
              <a:t>chi è </a:t>
            </a:r>
            <a:r>
              <a:rPr lang="it-IT" b="1" dirty="0" smtClean="0"/>
              <a:t>rivolto</a:t>
            </a:r>
            <a:endParaRPr lang="it-IT" b="1" dirty="0" smtClean="0"/>
          </a:p>
          <a:p>
            <a:pPr>
              <a:buNone/>
            </a:pPr>
            <a:r>
              <a:rPr lang="it-IT" dirty="0" smtClean="0"/>
              <a:t>	La </a:t>
            </a:r>
            <a:r>
              <a:rPr lang="it-IT" dirty="0" smtClean="0"/>
              <a:t>prestazione </a:t>
            </a:r>
            <a:r>
              <a:rPr lang="it-IT" b="1" dirty="0" smtClean="0"/>
              <a:t>spetta a</a:t>
            </a:r>
            <a:r>
              <a:rPr lang="it-IT" dirty="0" smtClean="0"/>
              <a:t>:</a:t>
            </a:r>
          </a:p>
          <a:p>
            <a:r>
              <a:rPr lang="it-IT" dirty="0" smtClean="0"/>
              <a:t>operai agricoli a tempo determinato iscritti negli elenchi nominativi dei lavoratori agricoli dipendenti;</a:t>
            </a:r>
          </a:p>
          <a:p>
            <a:r>
              <a:rPr lang="it-IT" dirty="0" smtClean="0"/>
              <a:t>operai agricoli a tempo indeterminato che vengono assunti o licenziati nel corso dell’anno civile, dando luogo, così, a eventuali periodi di mancata occupazione al di fuori del contratto di lavoro;</a:t>
            </a:r>
          </a:p>
          <a:p>
            <a:r>
              <a:rPr lang="it-IT" dirty="0" smtClean="0"/>
              <a:t>piccoli coloni;</a:t>
            </a:r>
          </a:p>
          <a:p>
            <a:r>
              <a:rPr lang="it-IT" dirty="0" smtClean="0"/>
              <a:t>compartecipanti familiari;</a:t>
            </a:r>
          </a:p>
          <a:p>
            <a:r>
              <a:rPr lang="it-IT" dirty="0" smtClean="0"/>
              <a:t>piccoli coltivatori diretti che integrano fino a 51 le giornate di iscrizione negli elenchi nominativi mediante versamenti volontari.</a:t>
            </a:r>
          </a:p>
          <a:p>
            <a:pPr>
              <a:buNone/>
            </a:pPr>
            <a:endParaRPr lang="it-IT" b="1" cap="all"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DS AGRICOLE</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55000" lnSpcReduction="20000"/>
          </a:bodyPr>
          <a:lstStyle/>
          <a:p>
            <a:pPr>
              <a:buNone/>
            </a:pPr>
            <a:r>
              <a:rPr lang="it-IT" b="1" dirty="0" smtClean="0"/>
              <a:t>	Non </a:t>
            </a:r>
            <a:r>
              <a:rPr lang="it-IT" b="1" dirty="0" smtClean="0"/>
              <a:t>hanno</a:t>
            </a:r>
            <a:r>
              <a:rPr lang="it-IT" dirty="0" smtClean="0"/>
              <a:t> </a:t>
            </a:r>
            <a:r>
              <a:rPr lang="it-IT" b="1" dirty="0" smtClean="0"/>
              <a:t>diritto</a:t>
            </a:r>
            <a:r>
              <a:rPr lang="it-IT" dirty="0" smtClean="0"/>
              <a:t> all'indennità</a:t>
            </a:r>
            <a:r>
              <a:rPr lang="it-IT" dirty="0" smtClean="0"/>
              <a:t>:</a:t>
            </a:r>
          </a:p>
          <a:p>
            <a:pPr>
              <a:buNone/>
            </a:pPr>
            <a:endParaRPr lang="it-IT" dirty="0" smtClean="0"/>
          </a:p>
          <a:p>
            <a:r>
              <a:rPr lang="it-IT" dirty="0" smtClean="0"/>
              <a:t>i lavoratori che presentano la domanda oltre il termine previsto;</a:t>
            </a:r>
          </a:p>
          <a:p>
            <a:r>
              <a:rPr lang="it-IT" dirty="0" smtClean="0"/>
              <a:t>i lavoratori iscritti in una delle gestioni autonome o nella Gestione Separata per l'intero anno, o per parte dell'anno ma il numero delle giornate lavorative rientranti nel periodo di iscrizione è superiore a quelle di attività lavorativa dipendente;</a:t>
            </a:r>
          </a:p>
          <a:p>
            <a:r>
              <a:rPr lang="it-IT" dirty="0" smtClean="0"/>
              <a:t>i lavoratori già titolari di pensione diretta alla data del 1° gennaio dell'anno di competenza della prestazione. Nel caso di pensionamento durante l'anno, il numero delle giornate indennizzate per disoccupazione agricola viene riproporzionato rispetto al numero di mesi antecedenti la decorrenza della pensione;</a:t>
            </a:r>
          </a:p>
          <a:p>
            <a:r>
              <a:rPr lang="it-IT" dirty="0" smtClean="0"/>
              <a:t>i lavoratori che hanno svolto prevalentemente, nell'anno o nel biennio antecedente la domanda, attività di lavoro dipendente non agricolo;</a:t>
            </a:r>
          </a:p>
          <a:p>
            <a:r>
              <a:rPr lang="it-IT" dirty="0" smtClean="0"/>
              <a:t>i lavoratori che si dimettono volontariamente, escluse le lavoratrici madri che si dimettono nel corso del periodo di puerperio (o lavoratori padri) e coloro che si dimettono per giusta causa.</a:t>
            </a:r>
          </a:p>
          <a:p>
            <a:r>
              <a:rPr lang="it-IT" dirty="0" smtClean="0"/>
              <a:t>i lavoratori cittadini extracomunitari con permesso di soggiorno per lavoro stagionale.</a:t>
            </a:r>
          </a:p>
          <a:p>
            <a:pPr>
              <a:buNone/>
            </a:pPr>
            <a:endParaRPr lang="it-IT" b="1" cap="all"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DS AGRICOLE</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85000" lnSpcReduction="20000"/>
          </a:bodyPr>
          <a:lstStyle/>
          <a:p>
            <a:pPr>
              <a:buNone/>
            </a:pPr>
            <a:r>
              <a:rPr lang="it-IT" b="1" cap="all" dirty="0" smtClean="0"/>
              <a:t>	DECORRENZA </a:t>
            </a:r>
            <a:r>
              <a:rPr lang="it-IT" b="1" cap="all" dirty="0" smtClean="0"/>
              <a:t>E DURATA</a:t>
            </a:r>
          </a:p>
          <a:p>
            <a:r>
              <a:rPr lang="it-IT" dirty="0" smtClean="0"/>
              <a:t>L'indennità spetta per un numero di giornate pari a quelle lavorate entro il limite massimo di 365 giornate annue, dalle quali si dovranno detrarre:</a:t>
            </a:r>
          </a:p>
          <a:p>
            <a:r>
              <a:rPr lang="it-IT" dirty="0" smtClean="0"/>
              <a:t>le giornate di lavoro dipendente agricolo e non agricolo;</a:t>
            </a:r>
          </a:p>
          <a:p>
            <a:r>
              <a:rPr lang="it-IT" dirty="0" smtClean="0"/>
              <a:t>le giornate di lavoro in proprio agricolo e non agricolo;</a:t>
            </a:r>
          </a:p>
          <a:p>
            <a:r>
              <a:rPr lang="it-IT" dirty="0" smtClean="0"/>
              <a:t>le giornate indennizzate a titolo di malattia, maternità, infortunio, ecc.;</a:t>
            </a:r>
          </a:p>
          <a:p>
            <a:r>
              <a:rPr lang="it-IT" dirty="0" smtClean="0"/>
              <a:t>quelle non indennizzabili, quali, per esempio, quelle successive all’espatrio definitivo.</a:t>
            </a:r>
          </a:p>
          <a:p>
            <a:pPr>
              <a:buNone/>
            </a:pPr>
            <a:endParaRPr lang="it-IT" b="1" cap="all"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DS AGRICOLE</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85000" lnSpcReduction="20000"/>
          </a:bodyPr>
          <a:lstStyle/>
          <a:p>
            <a:pPr>
              <a:buNone/>
            </a:pPr>
            <a:r>
              <a:rPr lang="it-IT" b="1" cap="all" dirty="0" smtClean="0"/>
              <a:t>	QUANTO </a:t>
            </a:r>
            <a:r>
              <a:rPr lang="it-IT" b="1" cap="all" dirty="0" smtClean="0"/>
              <a:t>SPETTA</a:t>
            </a:r>
          </a:p>
          <a:p>
            <a:r>
              <a:rPr lang="it-IT" dirty="0" smtClean="0"/>
              <a:t>L'indennità spetta nella misura del </a:t>
            </a:r>
            <a:r>
              <a:rPr lang="it-IT" b="1" dirty="0" smtClean="0"/>
              <a:t>40% della retribuzione di riferimento</a:t>
            </a:r>
            <a:r>
              <a:rPr lang="it-IT" dirty="0" smtClean="0"/>
              <a:t>. Dall'importo spettante viene detratto il 9% dell'indennità giornaliera di disoccupazione a titolo di contributo di solidarietà. Questa trattenuta viene effettuata per un massimo di 150 giorni.</a:t>
            </a:r>
          </a:p>
          <a:p>
            <a:r>
              <a:rPr lang="it-IT" dirty="0" smtClean="0"/>
              <a:t>Agli </a:t>
            </a:r>
            <a:r>
              <a:rPr lang="it-IT" b="1" dirty="0" smtClean="0"/>
              <a:t>operai agricoli a tempo indeterminato </a:t>
            </a:r>
            <a:r>
              <a:rPr lang="it-IT" dirty="0" smtClean="0"/>
              <a:t>l'indennità viene erogata per un importo </a:t>
            </a:r>
            <a:r>
              <a:rPr lang="it-IT" b="1" dirty="0" smtClean="0"/>
              <a:t>pari al</a:t>
            </a:r>
            <a:r>
              <a:rPr lang="it-IT" dirty="0" smtClean="0"/>
              <a:t> </a:t>
            </a:r>
            <a:r>
              <a:rPr lang="it-IT" b="1" dirty="0" smtClean="0"/>
              <a:t>30%</a:t>
            </a:r>
            <a:r>
              <a:rPr lang="it-IT" dirty="0" smtClean="0"/>
              <a:t> della retribuzione effettiva. Non è applicata la trattenuta per contributo di solidarietà.</a:t>
            </a:r>
          </a:p>
          <a:p>
            <a:r>
              <a:rPr lang="it-IT" dirty="0" smtClean="0"/>
              <a:t>L'indennità viene </a:t>
            </a:r>
            <a:r>
              <a:rPr lang="it-IT" b="1" dirty="0" smtClean="0"/>
              <a:t>pagata direttamente dall'INPS in un'unica soluzione</a:t>
            </a:r>
            <a:r>
              <a:rPr lang="it-IT" dirty="0" smtClean="0"/>
              <a:t>.</a:t>
            </a:r>
          </a:p>
          <a:p>
            <a:pPr>
              <a:buNone/>
            </a:pPr>
            <a:endParaRPr lang="it-IT" b="1" cap="all"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DS AGRICOLE</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a:bodyPr>
          <a:lstStyle/>
          <a:p>
            <a:pPr>
              <a:buNone/>
            </a:pPr>
            <a:r>
              <a:rPr lang="it-IT" dirty="0" smtClean="0"/>
              <a:t>	L'interessato</a:t>
            </a:r>
            <a:r>
              <a:rPr lang="it-IT" dirty="0" smtClean="0"/>
              <a:t>, contestualmente alla domanda di indennità di disoccupazione agricola, può richiedere l'</a:t>
            </a:r>
            <a:r>
              <a:rPr lang="it-IT" b="1" dirty="0" smtClean="0"/>
              <a:t>ANF</a:t>
            </a:r>
            <a:r>
              <a:rPr lang="it-IT" dirty="0" smtClean="0"/>
              <a:t> (</a:t>
            </a:r>
            <a:r>
              <a:rPr lang="it-IT" dirty="0" smtClean="0">
                <a:hlinkClick r:id="rId3"/>
              </a:rPr>
              <a:t>Assegno al Nucleo Familiare</a:t>
            </a:r>
            <a:r>
              <a:rPr lang="it-IT" dirty="0" smtClean="0"/>
              <a:t>) </a:t>
            </a:r>
            <a:r>
              <a:rPr lang="it-IT" b="1" dirty="0" smtClean="0"/>
              <a:t>entro </a:t>
            </a:r>
            <a:r>
              <a:rPr lang="it-IT" dirty="0" smtClean="0"/>
              <a:t>il limite della prescrizione retroattiva di </a:t>
            </a:r>
            <a:r>
              <a:rPr lang="it-IT" b="1" dirty="0" smtClean="0"/>
              <a:t>cinque </a:t>
            </a:r>
            <a:r>
              <a:rPr lang="it-IT" b="1" dirty="0" err="1" smtClean="0"/>
              <a:t>anni</a:t>
            </a:r>
            <a:r>
              <a:rPr lang="it-IT" dirty="0" err="1" smtClean="0"/>
              <a:t>.I</a:t>
            </a:r>
            <a:r>
              <a:rPr lang="it-IT" dirty="0" smtClean="0"/>
              <a:t> requisiti relativi al reddito e alla composizione del nucleo familiare sono gli stessi previsti per la generalità dei lavoratori dipendenti.</a:t>
            </a:r>
            <a:endParaRPr lang="it-IT" b="1" cap="all"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DS AGRICOLE</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92500" lnSpcReduction="20000"/>
          </a:bodyPr>
          <a:lstStyle/>
          <a:p>
            <a:pPr>
              <a:buNone/>
            </a:pPr>
            <a:r>
              <a:rPr lang="it-IT" dirty="0" smtClean="0"/>
              <a:t>	</a:t>
            </a:r>
            <a:r>
              <a:rPr lang="it-IT" b="1" cap="all" dirty="0" smtClean="0"/>
              <a:t>REQUISITI</a:t>
            </a:r>
            <a:endParaRPr lang="it-IT" b="1" cap="all" dirty="0" smtClean="0"/>
          </a:p>
          <a:p>
            <a:pPr>
              <a:buNone/>
            </a:pPr>
            <a:r>
              <a:rPr lang="it-IT" dirty="0" smtClean="0"/>
              <a:t>	L'indennità </a:t>
            </a:r>
            <a:r>
              <a:rPr lang="it-IT" dirty="0" smtClean="0"/>
              <a:t>di disoccupazione spetta ai lavoratori agricoli che: </a:t>
            </a:r>
            <a:endParaRPr lang="it-IT" dirty="0" smtClean="0"/>
          </a:p>
          <a:p>
            <a:endParaRPr lang="it-IT" dirty="0" smtClean="0"/>
          </a:p>
          <a:p>
            <a:r>
              <a:rPr lang="it-IT" b="1" dirty="0" smtClean="0"/>
              <a:t>siano iscritti negli elenchi nominativi dei lavoratori agricoli dipendenti</a:t>
            </a:r>
            <a:r>
              <a:rPr lang="it-IT" dirty="0" smtClean="0"/>
              <a:t>, per l'anno cui si riferisce la domanda o che abbiano un rapporto di lavoro agricolo a tempo indeterminato solo per una parte dell'anno di competenza della prestazione dando luogo, così, a eventuali periodi di mancata occupazione al di fuori del contratto di lavoro</a:t>
            </a:r>
            <a:r>
              <a:rPr lang="it-IT" dirty="0" smtClean="0"/>
              <a:t>;</a:t>
            </a:r>
          </a:p>
          <a:p>
            <a:endParaRPr lang="it-IT"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DS AGRICOLE</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85000" lnSpcReduction="20000"/>
          </a:bodyPr>
          <a:lstStyle/>
          <a:p>
            <a:endParaRPr lang="it-IT" dirty="0" smtClean="0"/>
          </a:p>
          <a:p>
            <a:r>
              <a:rPr lang="it-IT" b="1" dirty="0" smtClean="0"/>
              <a:t>abbiano almeno due anni di anzianità nell'assicurazione</a:t>
            </a:r>
            <a:r>
              <a:rPr lang="it-IT" dirty="0" smtClean="0"/>
              <a:t> contro la disoccupazione involontaria (mediante l'iscrizione negli elenchi agricoli, ovvero lavoro agricolo con qualifica OTI per almeno due anni civili antecedenti la domanda o, in alternativa, con l'iscrizione negli elenchi, ovvero lavoro agricolo con qualifica OTI, per l'anno di competenza della prestazione e l'accreditamento di un contributo contro la disoccupazione involontaria per attività dipendente non agricola precedente al biennio di riferimento della prestazione</a:t>
            </a:r>
            <a:r>
              <a:rPr lang="it-IT" dirty="0" smtClean="0"/>
              <a:t>);</a:t>
            </a:r>
            <a:endParaRPr lang="it-IT" b="1" cap="all"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DS AGRICOLE</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85000" lnSpcReduction="20000"/>
          </a:bodyPr>
          <a:lstStyle/>
          <a:p>
            <a:endParaRPr lang="it-IT" dirty="0" smtClean="0"/>
          </a:p>
          <a:p>
            <a:r>
              <a:rPr lang="it-IT" b="1" dirty="0" smtClean="0"/>
              <a:t>abbiano almeno 102 contributi giornalieri</a:t>
            </a:r>
            <a:r>
              <a:rPr lang="it-IT" dirty="0" smtClean="0"/>
              <a:t> nel biennio costituito dall'anno cui si riferisce l'indennità e dall'anno precedente (tale requisito può essere perfezionato mediante il cumulo con la contribuzione relativa ad attività dipendente non agricola purché l'attività agricola sia prevalente nell'anno o nel biennio di riferimento). Possono essere utilizzati, per raggiungere i 102 contributi, anche quelli figurativi relativi a periodi di maternità obbligatoria e di congedo parentale, compresi nel biennio utile.</a:t>
            </a:r>
          </a:p>
          <a:p>
            <a:pPr>
              <a:buNone/>
            </a:pPr>
            <a:r>
              <a:rPr lang="it-IT" dirty="0" smtClean="0"/>
              <a:t>.</a:t>
            </a:r>
            <a:endParaRPr lang="it-IT" b="1" cap="all"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DS AGRICOLE</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92500" lnSpcReduction="20000"/>
          </a:bodyPr>
          <a:lstStyle/>
          <a:p>
            <a:endParaRPr lang="it-IT" dirty="0" smtClean="0"/>
          </a:p>
          <a:p>
            <a:r>
              <a:rPr lang="it-IT" dirty="0" smtClean="0"/>
              <a:t>Nel caso di </a:t>
            </a:r>
            <a:r>
              <a:rPr lang="it-IT" b="1" dirty="0" smtClean="0"/>
              <a:t>lavoratrici madri </a:t>
            </a:r>
            <a:r>
              <a:rPr lang="it-IT" dirty="0" smtClean="0"/>
              <a:t>che si dimettono durante il periodo in cui esiste il </a:t>
            </a:r>
            <a:r>
              <a:rPr lang="it-IT" b="1" dirty="0" smtClean="0"/>
              <a:t>divieto di licenziamento</a:t>
            </a:r>
            <a:r>
              <a:rPr lang="it-IT" dirty="0" smtClean="0"/>
              <a:t> (300 giorni prima della data presunta del parto, dalla data di gestazione e fino al compimento del 1° anno di età del bambino) o di </a:t>
            </a:r>
            <a:r>
              <a:rPr lang="it-IT" b="1" dirty="0" smtClean="0"/>
              <a:t>padri lavoratori</a:t>
            </a:r>
            <a:r>
              <a:rPr lang="it-IT" dirty="0" smtClean="0"/>
              <a:t> che si dimettono durante la durata del congedo di paternità e fino al compimento del 1° anno di età del bambino, in presenza degli altri requisiti, le </a:t>
            </a:r>
            <a:r>
              <a:rPr lang="it-IT" b="1" dirty="0" smtClean="0"/>
              <a:t>dimissioni non precludono il diritto all'indennità di disoccupazione</a:t>
            </a:r>
            <a:r>
              <a:rPr lang="it-IT" dirty="0" smtClean="0"/>
              <a:t>.</a:t>
            </a:r>
            <a:endParaRPr lang="it-IT" b="1" cap="all"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DS AGRICOLE</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a:bodyPr>
          <a:lstStyle/>
          <a:p>
            <a:pPr>
              <a:buNone/>
            </a:pPr>
            <a:r>
              <a:rPr lang="it-IT" dirty="0" smtClean="0"/>
              <a:t>	</a:t>
            </a:r>
          </a:p>
          <a:p>
            <a:pPr>
              <a:buNone/>
            </a:pPr>
            <a:r>
              <a:rPr lang="it-IT" dirty="0" smtClean="0"/>
              <a:t>	</a:t>
            </a:r>
            <a:r>
              <a:rPr lang="it-IT" dirty="0" smtClean="0"/>
              <a:t>Per </a:t>
            </a:r>
            <a:r>
              <a:rPr lang="it-IT" dirty="0" smtClean="0"/>
              <a:t>quanto concerne</a:t>
            </a:r>
            <a:r>
              <a:rPr lang="it-IT" b="1" dirty="0" smtClean="0"/>
              <a:t> i lavoratori che si dimettono per giusta causa</a:t>
            </a:r>
            <a:r>
              <a:rPr lang="it-IT" dirty="0" smtClean="0"/>
              <a:t>, l'INPS ha accolto l'orientamento indicato nella sentenza della Corte Costituzionale 24 giugno 2002, n. 269 che </a:t>
            </a:r>
            <a:r>
              <a:rPr lang="it-IT" b="1" dirty="0" smtClean="0"/>
              <a:t>prevede il pagamento dell'indennità ordinaria di disoccupazione</a:t>
            </a:r>
            <a:r>
              <a:rPr lang="it-IT" dirty="0" smtClean="0"/>
              <a:t> anche quando vi siano state dimissioni "per giusta causa" </a:t>
            </a:r>
            <a:r>
              <a:rPr lang="it-IT" dirty="0" smtClean="0"/>
              <a:t>	</a:t>
            </a:r>
            <a:endParaRPr lang="it-IT"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NASPI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55000" lnSpcReduction="20000"/>
          </a:bodyPr>
          <a:lstStyle/>
          <a:p>
            <a:pPr>
              <a:buNone/>
            </a:pPr>
            <a:r>
              <a:rPr lang="it-IT" b="1" cap="all" dirty="0" smtClean="0"/>
              <a:t>	</a:t>
            </a:r>
          </a:p>
          <a:p>
            <a:pPr>
              <a:buNone/>
            </a:pPr>
            <a:r>
              <a:rPr lang="it-IT" b="1" cap="all" dirty="0" smtClean="0"/>
              <a:t>	</a:t>
            </a:r>
            <a:r>
              <a:rPr lang="it-IT" dirty="0" smtClean="0"/>
              <a:t>L'indennità non spetta nelle ipotesi in cui il rapporto di lavoro sia cessato a seguito di dimissioni o risoluzione consensuale, salvo i casi di seguito specificati:</a:t>
            </a:r>
          </a:p>
          <a:p>
            <a:endParaRPr lang="it-IT" dirty="0" smtClean="0"/>
          </a:p>
          <a:p>
            <a:r>
              <a:rPr lang="it-IT" u="sng" dirty="0" smtClean="0"/>
              <a:t>dimissioni:</a:t>
            </a:r>
            <a:r>
              <a:rPr lang="it-IT" dirty="0" smtClean="0"/>
              <a:t> il lavoratore ha diritto all'indennità nelle ipotesi di dimissioni durante il periodo tutelato di maternità – da 300 giorni prima della data presunta del parto fino al compimento del primo anno di vita del figlio - ovvero di dimissioni per giusta causa.</a:t>
            </a:r>
          </a:p>
          <a:p>
            <a:r>
              <a:rPr lang="it-IT" u="sng" dirty="0" smtClean="0"/>
              <a:t>risoluzione consensuale: </a:t>
            </a:r>
            <a:r>
              <a:rPr lang="it-IT" dirty="0" smtClean="0"/>
              <a:t>non impedisce il riconoscimento della prestazione:</a:t>
            </a:r>
          </a:p>
          <a:p>
            <a:pPr lvl="1"/>
            <a:r>
              <a:rPr lang="it-IT" dirty="0" smtClean="0"/>
              <a:t>se intervenuta nell'ambito della procedura conciliativa presso la Direzione Territoriale del Lavoro, secondo le modalità previste all'art. 7 della legge n. 604 del 1966, come sostituito dall'art. 1, comma 40 della legge di riforma del mercato del lavoro (Legge 28 giugno 2012 n.92);</a:t>
            </a:r>
          </a:p>
          <a:p>
            <a:pPr lvl="1"/>
            <a:r>
              <a:rPr lang="it-IT" dirty="0" smtClean="0"/>
              <a:t>nell’ipotesi di licenziamento con accettazione dell’offerta di conciliazione di cui all’art.6, comma 1, del decreto legislativo n.23 del 2015, proposta dal datore di lavoro entro i termini di impugnazione stragiudiziale del licenziamento (sessanta giorni dalla comunicazione in forma scritta del licenziamento, ex art. 6 della legge n.604 del 1966);</a:t>
            </a:r>
          </a:p>
          <a:p>
            <a:pPr lvl="1"/>
            <a:r>
              <a:rPr lang="it-IT" dirty="0" smtClean="0"/>
              <a:t>qualora intervenga a seguito del rifiuto del lavoratore al proprio trasferimento ad altra sede della stessa azienda distante oltre 50 km dalla residenza del lavoratore e/o mediamente raggiungibile in 80 minuti o oltre con i mezzi di trasporto pubblici.</a:t>
            </a:r>
          </a:p>
          <a:p>
            <a:pPr>
              <a:buNone/>
            </a:pPr>
            <a:endParaRPr lang="it-IT"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DS AGRICOLE</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77500" lnSpcReduction="20000"/>
          </a:bodyPr>
          <a:lstStyle/>
          <a:p>
            <a:pPr>
              <a:buNone/>
            </a:pPr>
            <a:r>
              <a:rPr lang="it-IT" dirty="0" smtClean="0"/>
              <a:t>	</a:t>
            </a:r>
          </a:p>
          <a:p>
            <a:pPr>
              <a:buNone/>
            </a:pPr>
            <a:r>
              <a:rPr lang="it-IT" dirty="0" smtClean="0"/>
              <a:t>	</a:t>
            </a:r>
            <a:r>
              <a:rPr lang="it-IT" b="1" cap="all" dirty="0" smtClean="0"/>
              <a:t>QUANDO </a:t>
            </a:r>
            <a:r>
              <a:rPr lang="it-IT" b="1" cap="all" dirty="0" smtClean="0"/>
              <a:t>FARE DOMANDA</a:t>
            </a:r>
          </a:p>
          <a:p>
            <a:r>
              <a:rPr lang="it-IT" dirty="0" smtClean="0"/>
              <a:t>La domanda di indennità di disoccupazione agricola deve essere presentata </a:t>
            </a:r>
            <a:r>
              <a:rPr lang="it-IT" b="1" dirty="0" smtClean="0"/>
              <a:t>tra il 1° gennaio e entro il 31 marzo</a:t>
            </a:r>
            <a:r>
              <a:rPr lang="it-IT" dirty="0" smtClean="0"/>
              <a:t> dell'anno successivo a quello in cui si è verificata la disoccupazione, pena la decadenza dal diritto. Se tale data coincide con la domenica o con un giorno festivo la scadenza slitta al primo giorno lavorativo successivo. L'obbligo di conservazione della domanda cartacea e dei documenti in originale è in capo all'interessato che richiede la prestazione.</a:t>
            </a:r>
          </a:p>
          <a:p>
            <a:r>
              <a:rPr lang="it-IT" dirty="0" smtClean="0"/>
              <a:t>In caso di decesso dell'assicurato, la domanda può essere inoltrata dagli eredi entro la stessa data (31 marzo dell'anno successivo).</a:t>
            </a:r>
          </a:p>
          <a:p>
            <a:pPr>
              <a:buNone/>
            </a:pPr>
            <a:endParaRPr lang="it-IT"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NASPI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55000" lnSpcReduction="20000"/>
          </a:bodyPr>
          <a:lstStyle/>
          <a:p>
            <a:pPr>
              <a:buNone/>
            </a:pPr>
            <a:r>
              <a:rPr lang="it-IT" b="1" cap="all" dirty="0" smtClean="0"/>
              <a:t>	</a:t>
            </a:r>
          </a:p>
          <a:p>
            <a:pPr>
              <a:buNone/>
            </a:pPr>
            <a:r>
              <a:rPr lang="it-IT" b="1" cap="all" dirty="0" smtClean="0"/>
              <a:t>	</a:t>
            </a:r>
            <a:r>
              <a:rPr lang="it-IT" dirty="0" smtClean="0"/>
              <a:t>Con la  </a:t>
            </a:r>
            <a:r>
              <a:rPr lang="it-IT" dirty="0" smtClean="0">
                <a:hlinkClick r:id="rId3" tooltip="Visuliazza la circolare in formato HTM"/>
              </a:rPr>
              <a:t>circolare n. 163/2000</a:t>
            </a:r>
            <a:r>
              <a:rPr lang="it-IT" dirty="0" smtClean="0"/>
              <a:t> sono state indicate le fattispecie - riconosciute dalla giurisprudenza - di dimissioni per giusta causa, che di seguito si elencano:</a:t>
            </a:r>
          </a:p>
          <a:p>
            <a:r>
              <a:rPr lang="it-IT" dirty="0" smtClean="0"/>
              <a:t>mancato pagamento della retribuzione;</a:t>
            </a:r>
          </a:p>
          <a:p>
            <a:r>
              <a:rPr lang="it-IT" dirty="0" smtClean="0"/>
              <a:t>aver subito molestie sessuali nei luoghi di lavoro;</a:t>
            </a:r>
          </a:p>
          <a:p>
            <a:r>
              <a:rPr lang="it-IT" dirty="0" smtClean="0"/>
              <a:t>modificazioni peggiorative delle mansioni lavorative;</a:t>
            </a:r>
          </a:p>
          <a:p>
            <a:r>
              <a:rPr lang="it-IT" dirty="0" smtClean="0"/>
              <a:t>ipotesi di mobbing, intendendosi per tale la lesione dell'equilibrio psico-fisico del lavoratore, a causa di comportamenti vessatori da parte dei superiori gerarchici o dei colleghi (per tutte, Corte di Cassazione, sentenza n. 143/2000);</a:t>
            </a:r>
          </a:p>
          <a:p>
            <a:r>
              <a:rPr lang="it-IT" dirty="0" smtClean="0"/>
              <a:t>notevoli variazioni delle condizioni di lavoro a seguito di cessione dell'azienda (Corte di Giustizia Europea, sentenza del 24 gennaio 2002);</a:t>
            </a:r>
          </a:p>
          <a:p>
            <a:r>
              <a:rPr lang="it-IT" dirty="0" smtClean="0"/>
              <a:t>spostamento del lavoratore da una sede aziendale ad un'altra, senza che sussistano le "comprovate ragioni tecniche, organizzative e produttive" (Corte di Cassazione, sentenza n. 1074/1999).</a:t>
            </a:r>
          </a:p>
          <a:p>
            <a:r>
              <a:rPr lang="it-IT" dirty="0" smtClean="0"/>
              <a:t>comportamento ingiurioso posto in essere dal superiore gerarchico nei confronti del dipendente (Corte di Cassazione, sentenza n. 5977/1985).</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NASPI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70000" lnSpcReduction="20000"/>
          </a:bodyPr>
          <a:lstStyle/>
          <a:p>
            <a:pPr algn="just">
              <a:buNone/>
            </a:pPr>
            <a:r>
              <a:rPr lang="it-IT" b="1" cap="all" dirty="0" smtClean="0"/>
              <a:t>	</a:t>
            </a:r>
          </a:p>
          <a:p>
            <a:pPr algn="just">
              <a:buNone/>
            </a:pPr>
            <a:r>
              <a:rPr lang="it-IT" b="1" cap="all" dirty="0" smtClean="0"/>
              <a:t>	</a:t>
            </a:r>
            <a:r>
              <a:rPr lang="it-IT" b="1" u="sng" cap="all" dirty="0" smtClean="0"/>
              <a:t>ATTENZIONE:</a:t>
            </a:r>
            <a:r>
              <a:rPr lang="it-IT" b="1" cap="all" dirty="0" smtClean="0"/>
              <a:t> </a:t>
            </a:r>
            <a:r>
              <a:rPr lang="it-IT" dirty="0" smtClean="0"/>
              <a:t>Nel presentare la domanda, il lavoratore deve allegare la dichiarazione sostitutiva di atto di notorietà da cui risulti la sua volontà di "difendersi in giudizio" nei confronti di un comportamento illecito del datore di lavoro, nonché altri documenti quali diffide, esposti, denunce, citazioni, ricorsi d'urgenza ex art. 700 </a:t>
            </a:r>
            <a:r>
              <a:rPr lang="it-IT" dirty="0" err="1" smtClean="0"/>
              <a:t>c.p.c.</a:t>
            </a:r>
            <a:r>
              <a:rPr lang="it-IT" dirty="0" smtClean="0"/>
              <a:t>, sentenze od ogni altro documento idoneo, e deve impegnarsi a comunicare l'esito della controversia giudiziale o extragiudiziale. Qualora le dimissioni siano determinate da mancato pagamento della retribuzione, il lavoratore non dovrà più allegare alcuna dichiarazione da cui risulti la volontà di "difendersi in giudizio". Se l'esito della controversia non riconosce la giusta causa di dimissioni, l'Inps recupererà l'indennità eventualmente corrisposta, così come già avviene nel caso in cui il lavoratore, a seguito di licenziamento giudicato illegittimo, viene reintegrato nel posto di lavoro.</a:t>
            </a:r>
          </a:p>
          <a:p>
            <a:pPr algn="just">
              <a:buNone/>
            </a:pPr>
            <a:endParaRPr lang="it-IT" b="1" cap="all"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NASPI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77500" lnSpcReduction="20000"/>
          </a:bodyPr>
          <a:lstStyle/>
          <a:p>
            <a:pPr algn="just">
              <a:buNone/>
            </a:pPr>
            <a:r>
              <a:rPr lang="it-IT" b="1" cap="all" dirty="0" smtClean="0"/>
              <a:t>	</a:t>
            </a:r>
          </a:p>
          <a:p>
            <a:pPr algn="just">
              <a:buNone/>
            </a:pPr>
            <a:r>
              <a:rPr lang="it-IT" dirty="0" smtClean="0"/>
              <a:t>	La presentazione della domanda di indennità </a:t>
            </a:r>
            <a:r>
              <a:rPr lang="it-IT" dirty="0" err="1" smtClean="0"/>
              <a:t>NASpI</a:t>
            </a:r>
            <a:r>
              <a:rPr lang="it-IT" dirty="0" smtClean="0"/>
              <a:t> all’INPS equivale a rendere la Dichiarazione di immediata disponibilità (DID), ed è trasmessa dall’INPS all’Agenzia Nazionale per le Politiche Attive del Lavoro – istituita con </a:t>
            </a:r>
            <a:r>
              <a:rPr lang="it-IT" dirty="0" err="1" smtClean="0"/>
              <a:t>D.Lgs.</a:t>
            </a:r>
            <a:r>
              <a:rPr lang="it-IT" dirty="0" smtClean="0"/>
              <a:t> n.150 del 2015, art. 4 - ai fini dell’inserimento nel sistema informativo unitario delle politiche attive.</a:t>
            </a:r>
          </a:p>
          <a:p>
            <a:pPr algn="just">
              <a:buNone/>
            </a:pPr>
            <a:endParaRPr lang="it-IT" b="1" cap="all" dirty="0" smtClean="0"/>
          </a:p>
          <a:p>
            <a:pPr>
              <a:buNone/>
            </a:pPr>
            <a:r>
              <a:rPr lang="it-IT" dirty="0" smtClean="0"/>
              <a:t>	</a:t>
            </a:r>
            <a:r>
              <a:rPr lang="it-IT" b="1" dirty="0" smtClean="0"/>
              <a:t>ATTENZIONE:</a:t>
            </a:r>
            <a:r>
              <a:rPr lang="it-IT" dirty="0" smtClean="0"/>
              <a:t> Il disoccupato che abbia presentato domanda di indennità NASPI è tenuto a contattare il centro per l’impiego entro i successivi quindici giorni ai fini della stipula del patto di servizio personalizzato.</a:t>
            </a:r>
          </a:p>
          <a:p>
            <a:pPr>
              <a:buNone/>
            </a:pPr>
            <a:r>
              <a:rPr lang="it-IT" dirty="0" smtClean="0"/>
              <a:t/>
            </a:r>
            <a:br>
              <a:rPr lang="it-IT" dirty="0" smtClean="0"/>
            </a:br>
            <a:endParaRPr lang="it-IT" b="1" cap="all"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NASPI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47500" lnSpcReduction="20000"/>
          </a:bodyPr>
          <a:lstStyle/>
          <a:p>
            <a:pPr algn="just">
              <a:buNone/>
            </a:pPr>
            <a:r>
              <a:rPr lang="it-IT" b="1" cap="all" dirty="0" smtClean="0"/>
              <a:t>	</a:t>
            </a:r>
          </a:p>
          <a:p>
            <a:pPr>
              <a:buNone/>
            </a:pPr>
            <a:r>
              <a:rPr lang="it-IT" dirty="0" smtClean="0"/>
              <a:t>	</a:t>
            </a:r>
            <a:r>
              <a:rPr lang="it-IT" sz="3800" b="1" cap="all" dirty="0" smtClean="0"/>
              <a:t>REQUISITO CONTRIBUTIVO</a:t>
            </a:r>
          </a:p>
          <a:p>
            <a:r>
              <a:rPr lang="it-IT" dirty="0" smtClean="0"/>
              <a:t>Sono necessarie almeno </a:t>
            </a:r>
            <a:r>
              <a:rPr lang="it-IT" sz="3800" b="1" dirty="0" smtClean="0"/>
              <a:t>tredici settimane di contribuzione nei quattro anni precedenti l’inizio del periodo di disoccupazione</a:t>
            </a:r>
            <a:r>
              <a:rPr lang="it-IT" dirty="0" smtClean="0"/>
              <a:t>. Per contribuzione utile si intende anche quella dovuta ma non versata. Ai fini del diritto sono valide tutte le settimane retribuite, purché risulti erogata o dovuta per ciascuna settimana una retribuzione non inferiore ai minimali settimanali (legge n. 638/1983 e legge n. 389/1989). </a:t>
            </a:r>
          </a:p>
          <a:p>
            <a:endParaRPr lang="it-IT" dirty="0" smtClean="0"/>
          </a:p>
          <a:p>
            <a:pPr>
              <a:buNone/>
            </a:pPr>
            <a:r>
              <a:rPr lang="it-IT" dirty="0" smtClean="0"/>
              <a:t/>
            </a:r>
            <a:br>
              <a:rPr lang="it-IT" dirty="0" smtClean="0"/>
            </a:br>
            <a:r>
              <a:rPr lang="it-IT" dirty="0" smtClean="0"/>
              <a:t>Ai fini del perfezionamento del requisito contributivo, si considerano utili:</a:t>
            </a:r>
          </a:p>
          <a:p>
            <a:r>
              <a:rPr lang="it-IT" dirty="0" smtClean="0"/>
              <a:t>i contributi previdenziali comprensivi di quota DS e </a:t>
            </a:r>
            <a:r>
              <a:rPr lang="it-IT" dirty="0" err="1" smtClean="0"/>
              <a:t>NASpI</a:t>
            </a:r>
            <a:r>
              <a:rPr lang="it-IT" dirty="0" smtClean="0"/>
              <a:t> versati durante il rapporto di lavoro subordinato;</a:t>
            </a:r>
          </a:p>
          <a:p>
            <a:r>
              <a:rPr lang="it-IT" dirty="0" smtClean="0"/>
              <a:t>i contributi figurativi accreditati per maternità obbligatoria, se all'inizio dell'astensione risulta già versata contribuzione, e per i periodi di congedo parentale, purché regolarmente indennizzati e intervenuti in costanza di rapporto di lavoro;</a:t>
            </a:r>
          </a:p>
          <a:p>
            <a:r>
              <a:rPr lang="it-IT" dirty="0" smtClean="0"/>
              <a:t>i periodi di lavoro all'estero in paesi comunitari o convenzionati, ove sia prevista la possibilità di totalizzazione (non sono utili i periodi di lavoro all'estero in Stati con i quali l'Italia non ha stipulato convenzioni bilaterali in materia di sicurezza sociale);</a:t>
            </a:r>
          </a:p>
          <a:p>
            <a:r>
              <a:rPr lang="it-IT" dirty="0" smtClean="0"/>
              <a:t>i periodi di astensione dal lavoro per malattia dei figli fino agli 8 anni di età, nel limite di cinque giorni lavorativi nell'anno solare.</a:t>
            </a:r>
          </a:p>
          <a:p>
            <a:pPr algn="just">
              <a:buNone/>
            </a:pPr>
            <a:endParaRPr lang="it-IT" b="1" cap="all"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NASPI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55000" lnSpcReduction="20000"/>
          </a:bodyPr>
          <a:lstStyle/>
          <a:p>
            <a:pPr algn="just">
              <a:buNone/>
            </a:pPr>
            <a:r>
              <a:rPr lang="it-IT" b="1" cap="all" dirty="0" smtClean="0"/>
              <a:t>	</a:t>
            </a:r>
          </a:p>
          <a:p>
            <a:pPr>
              <a:buNone/>
            </a:pPr>
            <a:r>
              <a:rPr lang="it-IT" dirty="0" smtClean="0"/>
              <a:t>	Non sono invece considerati utili, pur se coperti da contribuzione figurativa:</a:t>
            </a:r>
          </a:p>
          <a:p>
            <a:pPr>
              <a:buNone/>
            </a:pPr>
            <a:endParaRPr lang="it-IT" dirty="0" smtClean="0"/>
          </a:p>
          <a:p>
            <a:r>
              <a:rPr lang="it-IT" dirty="0" smtClean="0"/>
              <a:t>i periodi di malattia e infortunio sul lavoro, solo nel caso non vi sia integrazione della retribuzione da parte del datore di lavoro, nel rispetto del minimale retributivo;</a:t>
            </a:r>
          </a:p>
          <a:p>
            <a:r>
              <a:rPr lang="it-IT" dirty="0" smtClean="0"/>
              <a:t>i periodi di cassa integrazione straordinaria e ordinaria con sospensione dell'attività a zero ore;</a:t>
            </a:r>
          </a:p>
          <a:p>
            <a:r>
              <a:rPr lang="it-IT" dirty="0" smtClean="0"/>
              <a:t>i periodi interessati da contratti di solidarietà, risalenti nel tempo ed utilizzati in concreto a zero ore;</a:t>
            </a:r>
          </a:p>
          <a:p>
            <a:r>
              <a:rPr lang="it-IT" dirty="0" smtClean="0"/>
              <a:t>i periodi di assenza per permessi e congedi fruiti dal lavoratore che sia coniuge convivente, genitore, figlio convivente, fratello o sorella convivente di soggetto con handicap in situazione di gravità;</a:t>
            </a:r>
          </a:p>
          <a:p>
            <a:r>
              <a:rPr lang="it-IT" dirty="0" smtClean="0"/>
              <a:t>i periodi di aspettativa non retribuita in relazione a funzioni pubbliche elettive o cariche sindacali, ai sensi dell’art.31 della legge n.300 del 1970;</a:t>
            </a:r>
          </a:p>
          <a:p>
            <a:r>
              <a:rPr lang="it-IT" dirty="0" smtClean="0"/>
              <a:t>i periodi di lavoro all’estero presso Stati con i quali l’Italia non ha stipulato accordi bilaterali in tema di assicurazione contro la disoccupazione.</a:t>
            </a:r>
          </a:p>
          <a:p>
            <a:pPr>
              <a:buNone/>
            </a:pPr>
            <a:endParaRPr lang="it-IT" b="1" cap="all"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NASPI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92500" lnSpcReduction="10000"/>
          </a:bodyPr>
          <a:lstStyle/>
          <a:p>
            <a:pPr algn="just">
              <a:buNone/>
            </a:pPr>
            <a:r>
              <a:rPr lang="it-IT" b="1" cap="all" dirty="0" smtClean="0"/>
              <a:t>	</a:t>
            </a:r>
          </a:p>
          <a:p>
            <a:pPr>
              <a:buNone/>
            </a:pPr>
            <a:r>
              <a:rPr lang="it-IT" dirty="0" smtClean="0"/>
              <a:t>	</a:t>
            </a:r>
            <a:r>
              <a:rPr lang="it-IT" b="1" cap="all" dirty="0" smtClean="0"/>
              <a:t>REQUISITO LAVORATIVO (ALMENO TRENTA GIORNATE </a:t>
            </a:r>
            <a:r>
              <a:rPr lang="it-IT" b="1" cap="all" dirty="0" err="1" smtClean="0"/>
              <a:t>DI</a:t>
            </a:r>
            <a:r>
              <a:rPr lang="it-IT" b="1" cap="all" dirty="0" smtClean="0"/>
              <a:t> EFFETTIVO LAVORO NEGLI ULTIMI DODICI MESI)</a:t>
            </a:r>
          </a:p>
          <a:p>
            <a:pPr>
              <a:buNone/>
            </a:pPr>
            <a:r>
              <a:rPr lang="it-IT" dirty="0" smtClean="0"/>
              <a:t>	Sono necessarie almeno trenta giornate di lavoro effettivo, a prescindere dal minimale contributivo, nei dodici mesi che precedono l’inizio del periodo di disoccupazione.</a:t>
            </a:r>
            <a:br>
              <a:rPr lang="it-IT" dirty="0" smtClean="0"/>
            </a:br>
            <a:r>
              <a:rPr lang="it-IT" dirty="0" smtClean="0"/>
              <a:t>Per giornate di effettivo lavoro si intendono quelle di effettiva presenza al lavoro, a prescindere dalla loro durata oraria.</a:t>
            </a:r>
          </a:p>
          <a:p>
            <a:pPr>
              <a:buNone/>
            </a:pPr>
            <a:endParaRPr lang="it-IT" b="1" cap="all" dirty="0"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1520</TotalTime>
  <Words>220</Words>
  <Application>Microsoft Office PowerPoint</Application>
  <PresentationFormat>Presentazione su schermo (4:3)</PresentationFormat>
  <Paragraphs>225</Paragraphs>
  <Slides>30</Slides>
  <Notes>30</Notes>
  <HiddenSlides>0</HiddenSlides>
  <MMClips>0</MMClips>
  <ScaleCrop>false</ScaleCrop>
  <HeadingPairs>
    <vt:vector size="4" baseType="variant">
      <vt:variant>
        <vt:lpstr>Tema</vt:lpstr>
      </vt:variant>
      <vt:variant>
        <vt:i4>1</vt:i4>
      </vt:variant>
      <vt:variant>
        <vt:lpstr>Titoli diapositive</vt:lpstr>
      </vt:variant>
      <vt:variant>
        <vt:i4>30</vt:i4>
      </vt:variant>
    </vt:vector>
  </HeadingPairs>
  <TitlesOfParts>
    <vt:vector size="31" baseType="lpstr">
      <vt:lpstr>Verve</vt:lpstr>
      <vt:lpstr>NASPI</vt:lpstr>
      <vt:lpstr>NASPI</vt:lpstr>
      <vt:lpstr>NASPI</vt:lpstr>
      <vt:lpstr>NASPI</vt:lpstr>
      <vt:lpstr>NASPI</vt:lpstr>
      <vt:lpstr>NASPI</vt:lpstr>
      <vt:lpstr>NASPI</vt:lpstr>
      <vt:lpstr>NASPI</vt:lpstr>
      <vt:lpstr>NASPI</vt:lpstr>
      <vt:lpstr>NASPI</vt:lpstr>
      <vt:lpstr>NASPI</vt:lpstr>
      <vt:lpstr>NASPI</vt:lpstr>
      <vt:lpstr>NASPI</vt:lpstr>
      <vt:lpstr>NASPI</vt:lpstr>
      <vt:lpstr>NASPI</vt:lpstr>
      <vt:lpstr>NASPI</vt:lpstr>
      <vt:lpstr>NASPI</vt:lpstr>
      <vt:lpstr>NASPI</vt:lpstr>
      <vt:lpstr>NASPI</vt:lpstr>
      <vt:lpstr>DS AGRICOLE</vt:lpstr>
      <vt:lpstr>DS AGRICOLE</vt:lpstr>
      <vt:lpstr>DS AGRICOLE</vt:lpstr>
      <vt:lpstr>DS AGRICOLE</vt:lpstr>
      <vt:lpstr>DS AGRICOLE</vt:lpstr>
      <vt:lpstr>DS AGRICOLE</vt:lpstr>
      <vt:lpstr>DS AGRICOLE</vt:lpstr>
      <vt:lpstr>DS AGRICOLE</vt:lpstr>
      <vt:lpstr>DS AGRICOLE</vt:lpstr>
      <vt:lpstr>DS AGRICOLE</vt:lpstr>
      <vt:lpstr>DS AGRICOLE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WORKSHOP PATRONATO E CAF</dc:title>
  <dc:creator>UGL AGRICOLI</dc:creator>
  <cp:lastModifiedBy>UGL AGRICOLI</cp:lastModifiedBy>
  <cp:revision>284</cp:revision>
  <dcterms:created xsi:type="dcterms:W3CDTF">2018-10-01T09:24:08Z</dcterms:created>
  <dcterms:modified xsi:type="dcterms:W3CDTF">2018-10-10T16:30:16Z</dcterms:modified>
</cp:coreProperties>
</file>