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7"/>
  </p:notesMasterIdLst>
  <p:sldIdLst>
    <p:sldId id="268" r:id="rId2"/>
    <p:sldId id="269" r:id="rId3"/>
    <p:sldId id="270" r:id="rId4"/>
    <p:sldId id="271" r:id="rId5"/>
    <p:sldId id="272" r:id="rId6"/>
    <p:sldId id="273" r:id="rId7"/>
    <p:sldId id="274" r:id="rId8"/>
    <p:sldId id="275" r:id="rId9"/>
    <p:sldId id="276" r:id="rId10"/>
    <p:sldId id="277" r:id="rId11"/>
    <p:sldId id="278" r:id="rId12"/>
    <p:sldId id="284" r:id="rId13"/>
    <p:sldId id="279" r:id="rId14"/>
    <p:sldId id="281" r:id="rId15"/>
    <p:sldId id="282" r:id="rId16"/>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5EEB40-42CC-4849-A27B-4C347DC36AE0}" type="datetimeFigureOut">
              <a:rPr lang="it-IT" smtClean="0"/>
              <a:pPr/>
              <a:t>11/10/2018</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74798BE-CE15-45A7-9690-7AB83A37D96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15</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Triangolo isosce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540544" y="776288"/>
            <a:ext cx="8062912" cy="1470025"/>
          </a:xfrm>
        </p:spPr>
        <p:txBody>
          <a:bodyPr anchor="b">
            <a:normAutofit/>
          </a:bodyPr>
          <a:lstStyle>
            <a:lvl1pPr algn="r">
              <a:defRPr sz="440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1371600" y="6012656"/>
            <a:ext cx="5791200" cy="365125"/>
          </a:xfrm>
        </p:spPr>
        <p:txBody>
          <a:bodyPr tIns="0" bIns="0" anchor="t"/>
          <a:lstStyle>
            <a:lvl1pPr algn="r">
              <a:defRPr sz="1000"/>
            </a:lvl1pPr>
          </a:lstStyle>
          <a:p>
            <a:fld id="{9A379EB0-29B3-4B5E-BA28-37D0CAC9E436}" type="datetimeFigureOut">
              <a:rPr lang="it-IT" smtClean="0"/>
              <a:pPr/>
              <a:t>11/10/2018</a:t>
            </a:fld>
            <a:endParaRPr lang="it-IT"/>
          </a:p>
        </p:txBody>
      </p:sp>
      <p:sp>
        <p:nvSpPr>
          <p:cNvPr id="17" name="Segnaposto piè di pagina 16"/>
          <p:cNvSpPr>
            <a:spLocks noGrp="1"/>
          </p:cNvSpPr>
          <p:nvPr>
            <p:ph type="ftr" sz="quarter" idx="11"/>
          </p:nvPr>
        </p:nvSpPr>
        <p:spPr>
          <a:xfrm>
            <a:off x="1371600" y="5650704"/>
            <a:ext cx="5791200" cy="365125"/>
          </a:xfrm>
        </p:spPr>
        <p:txBody>
          <a:bodyPr tIns="0" bIns="0" anchor="b"/>
          <a:lstStyle>
            <a:lvl1pPr algn="r">
              <a:defRPr sz="1100"/>
            </a:lvl1pPr>
          </a:lstStyle>
          <a:p>
            <a:endParaRPr lang="it-IT"/>
          </a:p>
        </p:txBody>
      </p:sp>
      <p:sp>
        <p:nvSpPr>
          <p:cNvPr id="29" name="Segnaposto numero diapositiva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742BAA4-84E0-4C77-9281-9CAB9140606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381000"/>
            <a:ext cx="1905000" cy="5486400"/>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381000"/>
            <a:ext cx="6248400" cy="5486400"/>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399032"/>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457200" y="1882808"/>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4791456" y="6480048"/>
            <a:ext cx="2133600" cy="301752"/>
          </a:xfrm>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a:xfrm>
            <a:off x="457200" y="6480969"/>
            <a:ext cx="4260056" cy="300831"/>
          </a:xfrm>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1"/>
      </p:bgRef>
    </p:bg>
    <p:spTree>
      <p:nvGrpSpPr>
        <p:cNvPr id="1" name=""/>
        <p:cNvGrpSpPr/>
        <p:nvPr/>
      </p:nvGrpSpPr>
      <p:grpSpPr>
        <a:xfrm>
          <a:off x="0" y="0"/>
          <a:ext cx="0" cy="0"/>
          <a:chOff x="0" y="0"/>
          <a:chExt cx="0" cy="0"/>
        </a:xfrm>
      </p:grpSpPr>
      <p:sp>
        <p:nvSpPr>
          <p:cNvPr id="9" name="Triangolo rettango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olo isosce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egnaposto data 3"/>
          <p:cNvSpPr>
            <a:spLocks noGrp="1"/>
          </p:cNvSpPr>
          <p:nvPr>
            <p:ph type="dt" sz="half" idx="10"/>
          </p:nvPr>
        </p:nvSpPr>
        <p:spPr>
          <a:xfrm>
            <a:off x="6955632" y="6477000"/>
            <a:ext cx="2133600" cy="304800"/>
          </a:xfrm>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a:xfrm>
            <a:off x="2619376" y="6480969"/>
            <a:ext cx="4260056" cy="300831"/>
          </a:xfrm>
        </p:spPr>
        <p:txBody>
          <a:bodyPr/>
          <a:lstStyle/>
          <a:p>
            <a:endParaRPr lang="it-IT"/>
          </a:p>
        </p:txBody>
      </p:sp>
      <p:sp>
        <p:nvSpPr>
          <p:cNvPr id="6" name="Segnaposto numero diapositiva 5"/>
          <p:cNvSpPr>
            <a:spLocks noGrp="1"/>
          </p:cNvSpPr>
          <p:nvPr>
            <p:ph type="sldNum" sz="quarter" idx="12"/>
          </p:nvPr>
        </p:nvSpPr>
        <p:spPr>
          <a:xfrm>
            <a:off x="8451056" y="809624"/>
            <a:ext cx="502920" cy="300831"/>
          </a:xfrm>
        </p:spPr>
        <p:txBody>
          <a:bodyPr/>
          <a:lstStyle/>
          <a:p>
            <a:fld id="{D742BAA4-84E0-4C77-9281-9CAB9140606A}" type="slidenum">
              <a:rPr lang="it-IT" smtClean="0"/>
              <a:pPr/>
              <a:t>‹N›</a:t>
            </a:fld>
            <a:endParaRPr lang="it-IT"/>
          </a:p>
        </p:txBody>
      </p:sp>
      <p:cxnSp>
        <p:nvCxnSpPr>
          <p:cNvPr id="11" name="Connettore 1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o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marL="0" algn="l">
              <a:defRPr/>
            </a:lvl1p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4791456" y="6480969"/>
            <a:ext cx="2133600" cy="301752"/>
          </a:xfrm>
        </p:spPr>
        <p:txBody>
          <a:body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457200" y="6480969"/>
            <a:ext cx="4260056" cy="301752"/>
          </a:xfrm>
        </p:spPr>
        <p:txBody>
          <a:bodyPr/>
          <a:lstStyle/>
          <a:p>
            <a:endParaRPr lang="it-IT"/>
          </a:p>
        </p:txBody>
      </p:sp>
      <p:sp>
        <p:nvSpPr>
          <p:cNvPr id="7" name="Segnaposto numero diapositiva 6"/>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a:xfrm>
            <a:off x="4791456" y="6480969"/>
            <a:ext cx="2130552" cy="301752"/>
          </a:xfrm>
        </p:spPr>
        <p:txBody>
          <a:bodyPr/>
          <a:lstStyle/>
          <a:p>
            <a:fld id="{9A379EB0-29B3-4B5E-BA28-37D0CAC9E436}" type="datetimeFigureOut">
              <a:rPr lang="it-IT" smtClean="0"/>
              <a:pPr/>
              <a:t>11/10/2018</a:t>
            </a:fld>
            <a:endParaRPr lang="it-IT"/>
          </a:p>
        </p:txBody>
      </p:sp>
      <p:sp>
        <p:nvSpPr>
          <p:cNvPr id="8" name="Segnaposto piè di pagina 7"/>
          <p:cNvSpPr>
            <a:spLocks noGrp="1"/>
          </p:cNvSpPr>
          <p:nvPr>
            <p:ph type="ftr" sz="quarter" idx="11"/>
          </p:nvPr>
        </p:nvSpPr>
        <p:spPr>
          <a:xfrm>
            <a:off x="457200" y="6480969"/>
            <a:ext cx="4261104" cy="301752"/>
          </a:xfrm>
        </p:spPr>
        <p:txBody>
          <a:bodyPr/>
          <a:lstStyle/>
          <a:p>
            <a:endParaRPr lang="it-IT"/>
          </a:p>
        </p:txBody>
      </p:sp>
      <p:sp>
        <p:nvSpPr>
          <p:cNvPr id="9" name="Segnaposto numero diapositiva 8"/>
          <p:cNvSpPr>
            <a:spLocks noGrp="1"/>
          </p:cNvSpPr>
          <p:nvPr>
            <p:ph type="sldNum" sz="quarter" idx="12"/>
          </p:nvPr>
        </p:nvSpPr>
        <p:spPr>
          <a:xfrm>
            <a:off x="7589520" y="6483096"/>
            <a:ext cx="502920" cy="301752"/>
          </a:xfrm>
        </p:spPr>
        <p:txBody>
          <a:bodyPr/>
          <a:lstStyle>
            <a:lvl1pPr algn="ctr">
              <a:defRPr/>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0"/>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791456" y="6480969"/>
            <a:ext cx="2133600" cy="301752"/>
          </a:xfrm>
        </p:spPr>
        <p:txBody>
          <a:bodyPr/>
          <a:lstStyle/>
          <a:p>
            <a:fld id="{9A379EB0-29B3-4B5E-BA28-37D0CAC9E436}" type="datetimeFigureOut">
              <a:rPr lang="it-IT" smtClean="0"/>
              <a:pPr/>
              <a:t>11/10/2018</a:t>
            </a:fld>
            <a:endParaRPr lang="it-IT"/>
          </a:p>
        </p:txBody>
      </p:sp>
      <p:sp>
        <p:nvSpPr>
          <p:cNvPr id="3" name="Segnaposto piè di pagina 2"/>
          <p:cNvSpPr>
            <a:spLocks noGrp="1"/>
          </p:cNvSpPr>
          <p:nvPr>
            <p:ph type="ftr" sz="quarter" idx="11"/>
          </p:nvPr>
        </p:nvSpPr>
        <p:spPr>
          <a:xfrm>
            <a:off x="457200" y="6481890"/>
            <a:ext cx="4260056" cy="300831"/>
          </a:xfrm>
        </p:spPr>
        <p:txBody>
          <a:bodyPr/>
          <a:lstStyle/>
          <a:p>
            <a:endParaRPr lang="it-IT"/>
          </a:p>
        </p:txBody>
      </p:sp>
      <p:sp>
        <p:nvSpPr>
          <p:cNvPr id="4" name="Segnaposto numero diapositiva 3"/>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278976" y="6556248"/>
            <a:ext cx="2133600" cy="301752"/>
          </a:xfrm>
        </p:spPr>
        <p:txBody>
          <a:bodyPr/>
          <a:lstStyle>
            <a:lvl1pPr>
              <a:defRPr sz="900"/>
            </a:lvl1p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1135856" y="6556248"/>
            <a:ext cx="5143120"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410576" y="6556248"/>
            <a:ext cx="502920" cy="301752"/>
          </a:xfrm>
        </p:spPr>
        <p:txBody>
          <a:bodyPr/>
          <a:lstStyle>
            <a:lvl1pP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108192" y="6556248"/>
            <a:ext cx="2103120" cy="301752"/>
          </a:xfrm>
        </p:spPr>
        <p:txBody>
          <a:bodyPr/>
          <a:lstStyle>
            <a:lvl1pPr>
              <a:defRPr sz="900"/>
            </a:lvl1p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1170432" y="6557169"/>
            <a:ext cx="4948072"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217192" y="6556248"/>
            <a:ext cx="365760" cy="301752"/>
          </a:xfrm>
        </p:spPr>
        <p:txBody>
          <a:bodyPr/>
          <a:lstStyle>
            <a:lvl1pPr algn="ct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olo rettango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ttore 1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egnaposto titolo 21"/>
          <p:cNvSpPr>
            <a:spLocks noGrp="1"/>
          </p:cNvSpPr>
          <p:nvPr>
            <p:ph type="title"/>
          </p:nvPr>
        </p:nvSpPr>
        <p:spPr>
          <a:xfrm>
            <a:off x="457200" y="267494"/>
            <a:ext cx="8229600" cy="1399032"/>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A379EB0-29B3-4B5E-BA28-37D0CAC9E436}" type="datetimeFigureOut">
              <a:rPr lang="it-IT" smtClean="0"/>
              <a:pPr/>
              <a:t>11/10/2018</a:t>
            </a:fld>
            <a:endParaRPr lang="it-IT"/>
          </a:p>
        </p:txBody>
      </p:sp>
      <p:sp>
        <p:nvSpPr>
          <p:cNvPr id="3" name="Segnaposto piè di pagina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it-IT"/>
          </a:p>
        </p:txBody>
      </p:sp>
      <p:sp>
        <p:nvSpPr>
          <p:cNvPr id="23" name="Segnaposto numero diapositiva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742BAA4-84E0-4C77-9281-9CAB9140606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normattiva.it/uri-res/N2Ls?urn:nir:stato:legge:1995-08-08;335!vi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normattiva.it/uri-res/N2Ls?urn:nir:stato:legge:1995-08-08;335!vi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pensionioggi.it/download/messaggio%20inps%203714-2010.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62500" lnSpcReduction="20000"/>
          </a:bodyPr>
          <a:lstStyle/>
          <a:p>
            <a:pPr>
              <a:buNone/>
            </a:pPr>
            <a:r>
              <a:rPr lang="it-IT" b="1" u="sng" dirty="0" smtClean="0"/>
              <a:t>Documenti necessari per la presentazione</a:t>
            </a:r>
          </a:p>
          <a:p>
            <a:pPr>
              <a:buNone/>
            </a:pPr>
            <a:endParaRPr lang="it-IT" dirty="0" smtClean="0"/>
          </a:p>
          <a:p>
            <a:r>
              <a:rPr lang="it-IT" dirty="0" smtClean="0"/>
              <a:t>COPIA DOCUMENTO VALIDO RICHIEDENTE</a:t>
            </a:r>
          </a:p>
          <a:p>
            <a:r>
              <a:rPr lang="it-IT" dirty="0" smtClean="0"/>
              <a:t>COPIA CODICE FISCALE RICHIEDENTE</a:t>
            </a:r>
          </a:p>
          <a:p>
            <a:r>
              <a:rPr lang="it-IT" dirty="0" smtClean="0"/>
              <a:t>DATA STATO CIVILE (DATA MATRIMONIO)</a:t>
            </a:r>
          </a:p>
          <a:p>
            <a:r>
              <a:rPr lang="it-IT" dirty="0" smtClean="0"/>
              <a:t>DATI RESIDENZA COMPRENSIVA </a:t>
            </a:r>
            <a:r>
              <a:rPr lang="it-IT" dirty="0" err="1" smtClean="0"/>
              <a:t>DI</a:t>
            </a:r>
            <a:r>
              <a:rPr lang="it-IT" dirty="0" smtClean="0"/>
              <a:t> CAP</a:t>
            </a:r>
          </a:p>
          <a:p>
            <a:r>
              <a:rPr lang="it-IT" dirty="0" smtClean="0"/>
              <a:t>DATI ANAGRAFICI E CF DE CUIUS</a:t>
            </a:r>
          </a:p>
          <a:p>
            <a:r>
              <a:rPr lang="it-IT" dirty="0" smtClean="0"/>
              <a:t>REDDITI RICHIEDENTE (PRESUNTI PER L’ANNO IN CORSO ESCLUSO REDDITI DA PENSIONE)</a:t>
            </a:r>
          </a:p>
          <a:p>
            <a:r>
              <a:rPr lang="it-IT" dirty="0" smtClean="0"/>
              <a:t>IBAN RICHIEDENTE (INDICARE SE INTESTATO SOLO AL RICHIEDENTE O SE COINTESTATO – NEL SECONDO CASO VANNO COMUNICATI I DATI ANAGRAFICI DEL COINTESTATARIO)</a:t>
            </a:r>
          </a:p>
          <a:p>
            <a:r>
              <a:rPr lang="it-IT" dirty="0" smtClean="0"/>
              <a:t>NUMERO PENSIONE DE CUIUS </a:t>
            </a:r>
          </a:p>
          <a:p>
            <a:r>
              <a:rPr lang="it-IT" dirty="0" smtClean="0"/>
              <a:t>SEDE INPS DELLA PENSIONE DEL DE CUIUS</a:t>
            </a:r>
          </a:p>
          <a:p>
            <a:r>
              <a:rPr lang="it-IT" dirty="0" smtClean="0"/>
              <a:t>DATA DECESSO</a:t>
            </a:r>
          </a:p>
          <a:p>
            <a:r>
              <a:rPr lang="it-IT" dirty="0" smtClean="0"/>
              <a:t>NUMERO CELLULARE PER LE COMUNICAZIONI DA PARTE </a:t>
            </a:r>
            <a:r>
              <a:rPr lang="it-IT" dirty="0" err="1" smtClean="0"/>
              <a:t>DI</a:t>
            </a:r>
            <a:r>
              <a:rPr lang="it-IT" dirty="0" smtClean="0"/>
              <a:t> INPS</a:t>
            </a:r>
          </a:p>
          <a:p>
            <a:pPr lvl="0"/>
            <a:endParaRPr lang="it-IT" dirty="0" smtClean="0"/>
          </a:p>
          <a:p>
            <a:pPr lvl="0">
              <a:buNone/>
            </a:pPr>
            <a:endParaRPr lang="it-IT" dirty="0" smtClean="0"/>
          </a:p>
          <a:p>
            <a:pPr lvl="0"/>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0000" lnSpcReduction="20000"/>
          </a:bodyPr>
          <a:lstStyle/>
          <a:p>
            <a:pPr>
              <a:buNone/>
            </a:pPr>
            <a:r>
              <a:rPr lang="it-IT" dirty="0" smtClean="0"/>
              <a:t>	Aliquote di reversibilità Soggetti superstiti</a:t>
            </a:r>
          </a:p>
          <a:p>
            <a:pPr>
              <a:buNone/>
            </a:pPr>
            <a:r>
              <a:rPr lang="it-IT" dirty="0" smtClean="0"/>
              <a:t>	</a:t>
            </a:r>
            <a:r>
              <a:rPr lang="it-IT" b="1" dirty="0" smtClean="0"/>
              <a:t>Percentuale:</a:t>
            </a:r>
          </a:p>
          <a:p>
            <a:pPr>
              <a:buNone/>
            </a:pPr>
            <a:r>
              <a:rPr lang="it-IT" dirty="0" smtClean="0"/>
              <a:t>	un figlio70%</a:t>
            </a:r>
          </a:p>
          <a:p>
            <a:pPr>
              <a:buNone/>
            </a:pPr>
            <a:r>
              <a:rPr lang="it-IT" dirty="0" smtClean="0"/>
              <a:t>	due figli80%</a:t>
            </a:r>
          </a:p>
          <a:p>
            <a:pPr>
              <a:buNone/>
            </a:pPr>
            <a:r>
              <a:rPr lang="it-IT" dirty="0" smtClean="0"/>
              <a:t>	tre o più figli100%</a:t>
            </a:r>
          </a:p>
          <a:p>
            <a:pPr>
              <a:buNone/>
            </a:pPr>
            <a:r>
              <a:rPr lang="it-IT" dirty="0" smtClean="0"/>
              <a:t>	un genitore15%</a:t>
            </a:r>
          </a:p>
          <a:p>
            <a:pPr>
              <a:buNone/>
            </a:pPr>
            <a:r>
              <a:rPr lang="it-IT" dirty="0" smtClean="0"/>
              <a:t>	due genitori30%</a:t>
            </a:r>
          </a:p>
          <a:p>
            <a:pPr>
              <a:buNone/>
            </a:pPr>
            <a:r>
              <a:rPr lang="it-IT" dirty="0" smtClean="0"/>
              <a:t>	un fratello o sorella15%</a:t>
            </a:r>
          </a:p>
          <a:p>
            <a:pPr>
              <a:buNone/>
            </a:pPr>
            <a:r>
              <a:rPr lang="it-IT" dirty="0" smtClean="0"/>
              <a:t>	due fratelli o sorelle30%</a:t>
            </a:r>
          </a:p>
          <a:p>
            <a:pPr>
              <a:buNone/>
            </a:pPr>
            <a:r>
              <a:rPr lang="it-IT" dirty="0" smtClean="0"/>
              <a:t>	tre fratelli o sorelle45%</a:t>
            </a:r>
          </a:p>
          <a:p>
            <a:pPr>
              <a:buNone/>
            </a:pPr>
            <a:r>
              <a:rPr lang="it-IT" dirty="0" smtClean="0"/>
              <a:t>	quattro fratelli o sorelle60%</a:t>
            </a:r>
          </a:p>
          <a:p>
            <a:pPr>
              <a:buNone/>
            </a:pPr>
            <a:r>
              <a:rPr lang="it-IT" dirty="0" smtClean="0"/>
              <a:t>	cinque fratelli o sorelle75%</a:t>
            </a:r>
          </a:p>
          <a:p>
            <a:pPr>
              <a:buNone/>
            </a:pPr>
            <a:r>
              <a:rPr lang="it-IT" dirty="0" smtClean="0"/>
              <a:t>	sei fratelli o sorelle90%</a:t>
            </a:r>
          </a:p>
          <a:p>
            <a:pPr>
              <a:buNone/>
            </a:pPr>
            <a:r>
              <a:rPr lang="it-IT" dirty="0" smtClean="0"/>
              <a:t>	sette fratelli o sorelle100%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lnSpcReduction="10000"/>
          </a:bodyPr>
          <a:lstStyle/>
          <a:p>
            <a:pPr>
              <a:buNone/>
            </a:pPr>
            <a:r>
              <a:rPr lang="it-IT" b="1" dirty="0" smtClean="0"/>
              <a:t>	Gli importi dei trattamenti pensionistici ai superstiti sono cumulabili con i redditi del beneficiario </a:t>
            </a:r>
            <a:r>
              <a:rPr lang="it-IT" dirty="0" smtClean="0"/>
              <a:t>(coniuge, genitori fratelli e sorelle)</a:t>
            </a:r>
          </a:p>
          <a:p>
            <a:pPr>
              <a:buNone/>
            </a:pPr>
            <a:endParaRPr lang="it-IT" dirty="0" smtClean="0"/>
          </a:p>
          <a:p>
            <a:pPr>
              <a:buNone/>
            </a:pPr>
            <a:r>
              <a:rPr lang="it-IT" dirty="0" smtClean="0"/>
              <a:t>	I limiti di cumulabilità non si applicano nel caso in cui il beneficiario faccia parte di un nucleo familiare con figli minori, studenti o inabili, individuati secondo la disciplina dell'Assicurazione Generale Obbligatoria.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pic>
        <p:nvPicPr>
          <p:cNvPr id="4" name="Segnaposto contenuto 3" descr="limiti-reddito-pensione-superstiti.png"/>
          <p:cNvPicPr>
            <a:picLocks noGrp="1" noChangeAspect="1"/>
          </p:cNvPicPr>
          <p:nvPr>
            <p:ph idx="1"/>
          </p:nvPr>
        </p:nvPicPr>
        <p:blipFill>
          <a:blip r:embed="rId3" cstate="print"/>
          <a:stretch>
            <a:fillRect/>
          </a:stretch>
        </p:blipFill>
        <p:spPr>
          <a:xfrm>
            <a:off x="2195736" y="2276872"/>
            <a:ext cx="4601217" cy="3013839"/>
          </a:xfrm>
          <a:ln w="57150">
            <a:solidFill>
              <a:schemeClr val="tx2">
                <a:lumMod val="20000"/>
                <a:lumOff val="80000"/>
              </a:schemeClr>
            </a:solid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a:t>
            </a:r>
          </a:p>
          <a:p>
            <a:pPr>
              <a:buNone/>
            </a:pPr>
            <a:r>
              <a:rPr lang="it-IT" dirty="0" smtClean="0"/>
              <a:t>	Legge Dini (</a:t>
            </a:r>
            <a:r>
              <a:rPr lang="it-IT" u="sng" dirty="0" smtClean="0">
                <a:hlinkClick r:id="rId3" tooltip="Vai al testo della legge 335/1995"/>
              </a:rPr>
              <a:t>legge 335/1995</a:t>
            </a:r>
            <a:r>
              <a:rPr lang="it-IT" dirty="0" smtClean="0"/>
              <a:t>) prevede un abbattimento del 25, del 40 e del 50% della prestazione qualora il reddito del superstite superi rispettivamente tre, quattro o cinque volte il trattamento minimo inps previsto per l'anno in corso moltiplicato per tredici mensilità. </a:t>
            </a:r>
            <a:br>
              <a:rPr lang="it-IT" dirty="0" smtClean="0"/>
            </a:br>
            <a:r>
              <a:rPr lang="it-IT" dirty="0" smtClean="0"/>
              <a:t/>
            </a:r>
            <a:br>
              <a:rPr lang="it-IT" dirty="0" smtClean="0"/>
            </a:br>
            <a:r>
              <a:rPr lang="it-IT"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40000" lnSpcReduction="20000"/>
          </a:bodyPr>
          <a:lstStyle/>
          <a:p>
            <a:pPr>
              <a:buNone/>
            </a:pPr>
            <a:r>
              <a:rPr lang="it-IT" dirty="0" smtClean="0"/>
              <a:t>	</a:t>
            </a:r>
            <a:r>
              <a:rPr lang="it-IT" b="1" dirty="0" smtClean="0"/>
              <a:t>Cause di cessazione </a:t>
            </a:r>
          </a:p>
          <a:p>
            <a:pPr>
              <a:buNone/>
            </a:pPr>
            <a:endParaRPr lang="it-IT" b="1" dirty="0" smtClean="0"/>
          </a:p>
          <a:p>
            <a:pPr>
              <a:buNone/>
            </a:pPr>
            <a:r>
              <a:rPr lang="it-IT" dirty="0" smtClean="0"/>
              <a:t>	Il diritto alla pensione ai superstiti cessa nei seguenti casi: </a:t>
            </a:r>
          </a:p>
          <a:p>
            <a:r>
              <a:rPr lang="it-IT" b="1" dirty="0" smtClean="0"/>
              <a:t>1)</a:t>
            </a:r>
            <a:r>
              <a:rPr lang="it-IT" dirty="0" smtClean="0"/>
              <a:t> per il coniuge, qualora contragga nuovo matrimonio. In questo caso al coniuge spetta solo l’una tantum pari a due annualità della sua quota di pensione, compresa la tredicesima mensilità, nella misura spettante alla data del nuovo matrimonio. Nel caso che la pensione risulti erogata, oltre che al coniuge, anche ai figli, la pensione deve essere </a:t>
            </a:r>
            <a:r>
              <a:rPr lang="it-IT" dirty="0" err="1" smtClean="0"/>
              <a:t>riliquidata</a:t>
            </a:r>
            <a:r>
              <a:rPr lang="it-IT" dirty="0" smtClean="0"/>
              <a:t> in favore di questi ultimi applicando le aliquote di reversibilità previste in relazione alla mutata composizione del nucleo familiare; </a:t>
            </a:r>
          </a:p>
          <a:p>
            <a:r>
              <a:rPr lang="it-IT" b="1" dirty="0" smtClean="0"/>
              <a:t>2) </a:t>
            </a:r>
            <a:r>
              <a:rPr lang="it-IT" dirty="0" smtClean="0"/>
              <a:t>per i figli minori, al compimento del 18° anno di età;</a:t>
            </a:r>
            <a:r>
              <a:rPr lang="it-IT" b="1" dirty="0" smtClean="0"/>
              <a:t> </a:t>
            </a:r>
          </a:p>
          <a:p>
            <a:r>
              <a:rPr lang="it-IT" b="1" dirty="0" smtClean="0"/>
              <a:t>3)</a:t>
            </a:r>
            <a:r>
              <a:rPr lang="it-IT" dirty="0" smtClean="0"/>
              <a:t> per i figli studenti di scuola media o professionale che terminano o interrompono gli studi e comunque al compimento del 21° anno di età. La prestazione di un'attività lavorativa da parte dei figli studenti, il superamento del 21° anno di età e l'interruzione degli studi non comportano l'estinzione, ma soltanto la sospensione del diritto alla pensione; </a:t>
            </a:r>
          </a:p>
          <a:p>
            <a:r>
              <a:rPr lang="it-IT" b="1" dirty="0" smtClean="0"/>
              <a:t>4) </a:t>
            </a:r>
            <a:r>
              <a:rPr lang="it-IT" dirty="0" smtClean="0"/>
              <a:t>per i figli studenti universitari che terminano o interrompono gli anni del corso legale di laurea e comunque al compimento del 26° anno di età. La prestazione di un'attività lavorativa da parte dei figli universitari e l'interruzione degli studi non comportano l'estinzione, ma soltanto la sospensione del diritto alla pensione; </a:t>
            </a:r>
          </a:p>
          <a:p>
            <a:r>
              <a:rPr lang="it-IT" b="1" dirty="0" smtClean="0"/>
              <a:t>5) </a:t>
            </a:r>
            <a:r>
              <a:rPr lang="it-IT" dirty="0" smtClean="0"/>
              <a:t>per i figli inabili qualora venga meno lo stato di inabilità; </a:t>
            </a:r>
          </a:p>
          <a:p>
            <a:r>
              <a:rPr lang="it-IT" b="1" dirty="0" smtClean="0"/>
              <a:t>6)</a:t>
            </a:r>
            <a:r>
              <a:rPr lang="it-IT" dirty="0" smtClean="0"/>
              <a:t> per i genitori qualora conseguano altra pensione;</a:t>
            </a:r>
          </a:p>
          <a:p>
            <a:r>
              <a:rPr lang="it-IT" dirty="0" smtClean="0"/>
              <a:t> </a:t>
            </a:r>
            <a:r>
              <a:rPr lang="it-IT" b="1" dirty="0" smtClean="0"/>
              <a:t>7)</a:t>
            </a:r>
            <a:r>
              <a:rPr lang="it-IT" dirty="0" smtClean="0"/>
              <a:t> per i fratelli e le sorelle qualora conseguano altra pensione, o contraggano matrimonio, ovvero venga meno lo stato di inabilità; </a:t>
            </a:r>
          </a:p>
          <a:p>
            <a:r>
              <a:rPr lang="it-IT" b="1" dirty="0" smtClean="0"/>
              <a:t>8) </a:t>
            </a:r>
            <a:r>
              <a:rPr lang="it-IT" dirty="0" smtClean="0"/>
              <a:t>per i nipoti minori, equiparati ai figli legittimi, valgono le medesime cause di cessazione e/o sospensione dal diritto alla pensione ai superstiti previste per i figli.</a:t>
            </a:r>
          </a:p>
          <a:p>
            <a:pPr>
              <a:buNone/>
            </a:pPr>
            <a:r>
              <a:rPr lang="it-IT" dirty="0" smtClean="0"/>
              <a:t/>
            </a:r>
            <a:br>
              <a:rPr lang="it-IT" dirty="0" smtClean="0"/>
            </a:br>
            <a:endParaRPr lang="it-IT"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dirty="0" smtClean="0"/>
              <a:t>	</a:t>
            </a:r>
          </a:p>
          <a:p>
            <a:pPr>
              <a:buNone/>
            </a:pPr>
            <a:r>
              <a:rPr lang="it-IT" dirty="0" smtClean="0"/>
              <a:t>	La </a:t>
            </a:r>
            <a:r>
              <a:rPr lang="it-IT" b="1" dirty="0" smtClean="0"/>
              <a:t>cessazione della </a:t>
            </a:r>
            <a:r>
              <a:rPr lang="it-IT" b="1" dirty="0" err="1" smtClean="0"/>
              <a:t>contitolarità</a:t>
            </a:r>
            <a:r>
              <a:rPr lang="it-IT" dirty="0" smtClean="0"/>
              <a:t> di uno o più soggetti determina la riliquidazione della prestazione nei confronti dei restanti beneficiari, calcolando la pensione dalla decorrenza originaria con gli incrementi perequativi e di legge intervenuti nel tempo, in base alle aliquote di pertinenza dei restanti contitolari. In caso di cessazione della </a:t>
            </a:r>
            <a:r>
              <a:rPr lang="it-IT" dirty="0" err="1" smtClean="0"/>
              <a:t>contitolarità</a:t>
            </a:r>
            <a:r>
              <a:rPr lang="it-IT" dirty="0" smtClean="0"/>
              <a:t>, il</a:t>
            </a:r>
            <a:r>
              <a:rPr lang="it-IT" b="1" dirty="0" smtClean="0"/>
              <a:t> reddito</a:t>
            </a:r>
            <a:r>
              <a:rPr lang="it-IT" dirty="0" smtClean="0"/>
              <a:t> da prendere in considerazione, sia ai fini del diritto al</a:t>
            </a:r>
            <a:r>
              <a:rPr lang="it-IT" b="1" dirty="0" smtClean="0"/>
              <a:t> trattamento minimo</a:t>
            </a:r>
            <a:r>
              <a:rPr lang="it-IT" dirty="0" smtClean="0"/>
              <a:t> che ai fini della</a:t>
            </a:r>
            <a:r>
              <a:rPr lang="it-IT" b="1" dirty="0" smtClean="0"/>
              <a:t> riduzione per </a:t>
            </a:r>
            <a:r>
              <a:rPr lang="it-IT" b="1" dirty="0" err="1" smtClean="0"/>
              <a:t>incumulabilità</a:t>
            </a:r>
            <a:r>
              <a:rPr lang="it-IT" dirty="0" smtClean="0"/>
              <a:t> prevista dalla </a:t>
            </a:r>
            <a:r>
              <a:rPr lang="it-IT" u="sng" dirty="0" smtClean="0">
                <a:hlinkClick r:id="rId3" tooltip="Vai al testo della legge 335/1995"/>
              </a:rPr>
              <a:t>legge 335/1995</a:t>
            </a:r>
            <a:r>
              <a:rPr lang="it-IT" dirty="0" smtClean="0"/>
              <a:t>, deve essere quello percepito nell'anno in corso (</a:t>
            </a:r>
            <a:r>
              <a:rPr lang="it-IT" u="sng" dirty="0" smtClean="0">
                <a:hlinkClick r:id="rId4" tooltip="Vai al testo del messaggio inps 3714/2010"/>
              </a:rPr>
              <a:t>messaggio inps 3714/2010</a:t>
            </a:r>
            <a:r>
              <a:rPr lang="it-IT" dirty="0" smtClean="0"/>
              <a:t>).</a:t>
            </a:r>
            <a:br>
              <a:rPr lang="it-IT" dirty="0" smtClean="0"/>
            </a:br>
            <a:r>
              <a:rPr lang="it-IT" dirty="0" smtClean="0"/>
              <a:t/>
            </a:r>
            <a:br>
              <a:rPr lang="it-IT" dirty="0" smtClean="0"/>
            </a:br>
            <a:r>
              <a:rPr lang="it-IT" dirty="0" smtClean="0"/>
              <a:t/>
            </a:r>
            <a:br>
              <a:rPr lang="it-IT" dirty="0" smtClean="0"/>
            </a:br>
            <a:endParaRPr lang="it-IT"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lvl="0"/>
            <a:r>
              <a:rPr lang="it-IT" dirty="0" smtClean="0"/>
              <a:t>Quando si ha diritto alla REVERSIBILITA’:</a:t>
            </a:r>
          </a:p>
          <a:p>
            <a:pPr lvl="0"/>
            <a:endParaRPr lang="it-IT" dirty="0" smtClean="0"/>
          </a:p>
          <a:p>
            <a:pPr lvl="0">
              <a:buNone/>
            </a:pPr>
            <a:r>
              <a:rPr lang="it-IT" dirty="0" smtClean="0"/>
              <a:t>	Nel caso in cui il dante causa sia titolare di pensione diretta ovvero avendone diritto, ne abbia in corso la liquidazione. I superstiti in questo caso avranno diritto alla </a:t>
            </a:r>
            <a:r>
              <a:rPr lang="it-IT" b="1" dirty="0" smtClean="0"/>
              <a:t>pensione di reversibilità</a:t>
            </a:r>
            <a:r>
              <a:rPr lang="it-IT" dirty="0" smtClean="0"/>
              <a:t>.</a:t>
            </a:r>
          </a:p>
          <a:p>
            <a:pPr lvl="0">
              <a:buNone/>
            </a:pPr>
            <a:endParaRPr lang="it-IT" dirty="0" smtClean="0"/>
          </a:p>
          <a:p>
            <a:pPr lvl="0"/>
            <a:endParaRPr lang="it-IT"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pPr lvl="0"/>
            <a:r>
              <a:rPr lang="it-IT" dirty="0" smtClean="0"/>
              <a:t>Quando si ha diritto alla PENSIONE INDIRETTA:</a:t>
            </a:r>
          </a:p>
          <a:p>
            <a:pPr lvl="0"/>
            <a:endParaRPr lang="it-IT" dirty="0" smtClean="0"/>
          </a:p>
          <a:p>
            <a:pPr lvl="0">
              <a:buNone/>
            </a:pPr>
            <a:r>
              <a:rPr lang="it-IT" dirty="0" smtClean="0"/>
              <a:t>	Quando il lavoratore deceduto abbia maturato 15 anni di assicurazione e di contribuzione (780 contributi settimanali) ovvero cinque anni di assicurazione e contribuzione (260 contributi settimanali), di cui almeno tre anni (oppure 156 contributi settimanali) nel quinquennio precedente la data del decesso. </a:t>
            </a:r>
          </a:p>
          <a:p>
            <a:pPr lvl="0">
              <a:buNone/>
            </a:pPr>
            <a:r>
              <a:rPr lang="it-IT" dirty="0" smtClean="0"/>
              <a:t>	I superstiti avranno quindi diritto alla </a:t>
            </a:r>
            <a:r>
              <a:rPr lang="it-IT" b="1" dirty="0" smtClean="0"/>
              <a:t>pensione indiretta</a:t>
            </a:r>
            <a:r>
              <a:rPr lang="it-IT" dirty="0" smtClean="0"/>
              <a:t>.</a:t>
            </a:r>
          </a:p>
          <a:p>
            <a:pPr lvl="0"/>
            <a:endParaRPr lang="it-IT"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62500" lnSpcReduction="20000"/>
          </a:bodyPr>
          <a:lstStyle/>
          <a:p>
            <a:pPr>
              <a:buNone/>
            </a:pPr>
            <a:r>
              <a:rPr lang="it-IT" dirty="0" smtClean="0"/>
              <a:t>	CHI HA DIRITTO AL TRATTAMENTO PENSIONISTICO IN QUANTO SUPERSTITI?</a:t>
            </a:r>
          </a:p>
          <a:p>
            <a:pPr>
              <a:buNone/>
            </a:pPr>
            <a:endParaRPr lang="it-IT" dirty="0" smtClean="0"/>
          </a:p>
          <a:p>
            <a:r>
              <a:rPr lang="it-IT" dirty="0" smtClean="0"/>
              <a:t>il </a:t>
            </a:r>
            <a:r>
              <a:rPr lang="it-IT" b="1" dirty="0" smtClean="0"/>
              <a:t>coniuge</a:t>
            </a:r>
            <a:r>
              <a:rPr lang="it-IT" dirty="0" smtClean="0"/>
              <a:t>, anche se separato legalmente;</a:t>
            </a:r>
          </a:p>
          <a:p>
            <a:r>
              <a:rPr lang="it-IT" dirty="0" smtClean="0"/>
              <a:t>il coniuge divorziato </a:t>
            </a:r>
            <a:r>
              <a:rPr lang="it-IT" b="1" u="sng" dirty="0" smtClean="0"/>
              <a:t>a condizione che sia titolare dell'assegno periodico </a:t>
            </a:r>
            <a:r>
              <a:rPr lang="it-IT" b="1" u="sng" dirty="0" err="1" smtClean="0"/>
              <a:t>divorzile</a:t>
            </a:r>
            <a:r>
              <a:rPr lang="it-IT" dirty="0" smtClean="0"/>
              <a:t>, che non sia passato a nuove nozze e che la data di inizio del rapporto assicurativo del defunto sia anteriore alla data della sentenza che pronuncia lo scioglimento o la cessazione degli effetti civili del matrimonio;</a:t>
            </a:r>
          </a:p>
          <a:p>
            <a:r>
              <a:rPr lang="it-IT" dirty="0" smtClean="0"/>
              <a:t>il coniuge che passa a nuove nozze perde il diritto alla pensione ai superstiti, ma ha </a:t>
            </a:r>
            <a:r>
              <a:rPr lang="it-IT" b="1" dirty="0" smtClean="0"/>
              <a:t>diritto a un assegno </a:t>
            </a:r>
            <a:r>
              <a:rPr lang="it-IT" b="1" dirty="0" err="1" smtClean="0"/>
              <a:t>una-tantum</a:t>
            </a:r>
            <a:r>
              <a:rPr lang="it-IT" dirty="0" smtClean="0"/>
              <a:t> pari a due annualità (articolo 3, decreto legislativo 18 gennaio 1945, n. 39) della quota di pensione in pagamento, compresa la tredicesima mensilità, nella misura spettante alla data del nuovo matrimonio.</a:t>
            </a:r>
          </a:p>
          <a:p>
            <a:pPr>
              <a:buNone/>
            </a:pPr>
            <a:r>
              <a:rPr lang="it-IT" dirty="0" smtClean="0"/>
              <a:t>	</a:t>
            </a:r>
            <a:r>
              <a:rPr lang="it-IT" b="1" u="sng" dirty="0" smtClean="0"/>
              <a:t>Nel caso in cui il dante causa abbia contratto nuovo matrimonio dopo il divorzio, le quote spettanti al coniuge superstite e al coniuge divorziato sono stabilite con sentenza dal Tribunale.</a:t>
            </a:r>
          </a:p>
          <a:p>
            <a:pPr lvl="0"/>
            <a:endParaRPr lang="it-IT"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lvl="0">
              <a:buNone/>
            </a:pPr>
            <a:r>
              <a:rPr lang="it-IT" dirty="0" smtClean="0"/>
              <a:t>	</a:t>
            </a:r>
          </a:p>
          <a:p>
            <a:pPr lvl="0">
              <a:buNone/>
            </a:pPr>
            <a:r>
              <a:rPr lang="it-IT" dirty="0" smtClean="0"/>
              <a:t>	Con l'entrata in vigore della legge del 20 maggio 2016, n. 76, a decorrere dal 5 giugno 2016, il diritto alla pensione ai superstiti è riconosciuta anche in favore del componente superstite dell'unione civile.</a:t>
            </a:r>
          </a:p>
          <a:p>
            <a:pPr lvl="0">
              <a:buNone/>
            </a:pPr>
            <a:endParaRPr lang="it-IT"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lvl="0">
              <a:buNone/>
            </a:pPr>
            <a:r>
              <a:rPr lang="it-IT" dirty="0" smtClean="0"/>
              <a:t>	</a:t>
            </a:r>
          </a:p>
          <a:p>
            <a:pPr lvl="0">
              <a:buNone/>
            </a:pPr>
            <a:r>
              <a:rPr lang="it-IT" dirty="0" smtClean="0"/>
              <a:t>	Hanno inoltre diritto</a:t>
            </a:r>
            <a:r>
              <a:rPr lang="it-IT" b="1" dirty="0" smtClean="0"/>
              <a:t> i figli ed equiparati</a:t>
            </a:r>
            <a:r>
              <a:rPr lang="it-IT" dirty="0" smtClean="0"/>
              <a:t> che alla data di decesso dell'assicurato o del pensionato non abbiano superato il 18° anno di età o, indipendentemente dall'età, siano riconosciuti inabili al lavoro e a carico del genitore al momento del decesso di quest'ultimo. </a:t>
            </a:r>
          </a:p>
          <a:p>
            <a:pPr lvl="0">
              <a:buNone/>
            </a:pPr>
            <a:r>
              <a:rPr lang="it-IT" dirty="0" smtClean="0"/>
              <a:t>	Per i figli ed equiparati studenti che non prestino lavoro retribuito e siano a carico del genitore defunto al momento della morte, il limite di 18 anni è elevato a 21 anni in caso di frequenza di scuola media o professionale e a tutta la durata del corso di laurea, ma non oltre al 26° anno di età, in caso di frequenza dell'università.</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lvl="0">
              <a:buNone/>
            </a:pPr>
            <a:r>
              <a:rPr lang="it-IT" dirty="0" smtClean="0"/>
              <a:t>	In assenza del coniuge e dei figli o se, pur esistendo essi non abbiano diritto alla pensione ai superstiti, il diritto al trattamento pensionistico è riconosciuto ai </a:t>
            </a:r>
            <a:r>
              <a:rPr lang="it-IT" b="1" dirty="0" smtClean="0"/>
              <a:t>genitori dell'assicurato o pensionato</a:t>
            </a:r>
            <a:r>
              <a:rPr lang="it-IT" dirty="0" smtClean="0"/>
              <a:t> che al momento della morte di quest'ultimo abbiano compiuto il 65° anno di età, non siano titolari di pensione e risultino a carico del lavoratore deceduto.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lvl="0">
              <a:buNone/>
            </a:pPr>
            <a:r>
              <a:rPr lang="it-IT" dirty="0" smtClean="0"/>
              <a:t>	In assenza del coniuge, dei figli o del genitore o se, pur esistendo essi non abbiano diritto alla pensione ai superstiti, il diritto al trattamento pensionistico è riconosciuto ai </a:t>
            </a:r>
            <a:r>
              <a:rPr lang="it-IT" b="1" dirty="0" smtClean="0"/>
              <a:t>fratelli celibi e sorelle nubili dell'assicurato o pensionato</a:t>
            </a:r>
            <a:r>
              <a:rPr lang="it-IT" dirty="0" smtClean="0"/>
              <a:t> che al momento della morte di quest'ultimo siano inabili al lavoro, non siano titolari di pensione, siano a carico del lavoratore deceduto.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PENSIONE AI SUPERSTITI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pPr>
              <a:buNone/>
            </a:pPr>
            <a:r>
              <a:rPr lang="it-IT" b="1" cap="all" dirty="0" smtClean="0"/>
              <a:t>	QUANTO SPETTA</a:t>
            </a:r>
          </a:p>
          <a:p>
            <a:r>
              <a:rPr lang="it-IT" dirty="0" smtClean="0"/>
              <a:t>La pensione ai superstiti </a:t>
            </a:r>
            <a:r>
              <a:rPr lang="it-IT" b="1" dirty="0" smtClean="0"/>
              <a:t>decorre dal primo giorno del mese successivo a quello del decesso del pensionato o dell'assicurato </a:t>
            </a:r>
            <a:r>
              <a:rPr lang="it-IT" dirty="0" smtClean="0"/>
              <a:t>e spetta in una quota percentuale della pensione già liquidata o che sarebbe spettata all'assicurato. Le aliquote di reversibilità sono stabilite nelle seguenti misure:</a:t>
            </a:r>
          </a:p>
          <a:p>
            <a:r>
              <a:rPr lang="it-IT" dirty="0" smtClean="0"/>
              <a:t>60% per il coniuge senza figli;</a:t>
            </a:r>
          </a:p>
          <a:p>
            <a:r>
              <a:rPr lang="it-IT" dirty="0" smtClean="0"/>
              <a:t>80% per il coniuge con un figlio;</a:t>
            </a:r>
          </a:p>
          <a:p>
            <a:r>
              <a:rPr lang="it-IT" dirty="0" smtClean="0"/>
              <a:t>100% per il coniuge con due o più figli.</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1576</TotalTime>
  <Words>165</Words>
  <Application>Microsoft Office PowerPoint</Application>
  <PresentationFormat>Presentazione su schermo (4:3)</PresentationFormat>
  <Paragraphs>102</Paragraphs>
  <Slides>15</Slides>
  <Notes>15</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Verve</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lpstr>PENSIONE AI SUPERSTITI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PATRONATO E CAF</dc:title>
  <dc:creator>UGL AGRICOLI</dc:creator>
  <cp:lastModifiedBy>UGL AGRICOLI</cp:lastModifiedBy>
  <cp:revision>316</cp:revision>
  <dcterms:created xsi:type="dcterms:W3CDTF">2018-10-01T09:24:08Z</dcterms:created>
  <dcterms:modified xsi:type="dcterms:W3CDTF">2018-10-11T10:38:14Z</dcterms:modified>
</cp:coreProperties>
</file>