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3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EEB40-42CC-4849-A27B-4C347DC36AE0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798BE-CE15-45A7-9690-7AB83A37D9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isosce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olo rettango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olo isosce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olo rettango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A379EB0-29B3-4B5E-BA28-37D0CAC9E436}" type="datetimeFigureOut">
              <a:rPr lang="it-IT" smtClean="0"/>
              <a:pPr/>
              <a:t>11/10/2018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ionioggi.it/dizionario/incremento-al-milion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ionioggi.it/dizionario/assegno-di-invalidita-civil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nsionioggi.it/invalidi-civili" TargetMode="External"/><Relationship Id="rId5" Type="http://schemas.openxmlformats.org/officeDocument/2006/relationships/hyperlink" Target="http://www.normattiva.it/uri-res/N2Ls?urn:nir:stato:legge:1971-03-30;118!vig=2015-10-06" TargetMode="External"/><Relationship Id="rId4" Type="http://schemas.openxmlformats.org/officeDocument/2006/relationships/hyperlink" Target="http://www.pensionioggi.it/dizionario/pensione-di-invalidita-civil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nsionioggi.it/dizionario/pensioni-come-funzionano-gli-adeguamenti-alla-speranza-di-vit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ionioggi.it/dizionario/pensioni-di-guerr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ionioggi.it/dizionario/indennita-di-accompagnament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nsionioggi.it/dizionario/la-perequazion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ormattiva.it/uri-res/N2Ls?urn:nir:stato:legge:2000-12-23;388!vig=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ionioggi.it/dizionario/pensioni-di-guerr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b="1" u="sng" dirty="0" smtClean="0"/>
              <a:t>Documenti necessari per la presentazione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COPIA DOCUMENTO VALIDO RICHIEDENTE</a:t>
            </a:r>
          </a:p>
          <a:p>
            <a:r>
              <a:rPr lang="it-IT" dirty="0" smtClean="0"/>
              <a:t>COPIA CODICE FISCALE RICHIEDENTE</a:t>
            </a:r>
          </a:p>
          <a:p>
            <a:r>
              <a:rPr lang="it-IT" dirty="0" smtClean="0"/>
              <a:t>DATA STATO CIVILE </a:t>
            </a:r>
            <a:r>
              <a:rPr lang="it-IT" dirty="0" smtClean="0"/>
              <a:t>(</a:t>
            </a:r>
            <a:r>
              <a:rPr lang="it-IT" dirty="0" err="1" smtClean="0"/>
              <a:t>Es</a:t>
            </a:r>
            <a:r>
              <a:rPr lang="it-IT" dirty="0" smtClean="0"/>
              <a:t>:DATA </a:t>
            </a:r>
            <a:r>
              <a:rPr lang="it-IT" dirty="0" smtClean="0"/>
              <a:t>MATRIMONIO)</a:t>
            </a:r>
          </a:p>
          <a:p>
            <a:r>
              <a:rPr lang="it-IT" dirty="0" smtClean="0"/>
              <a:t>DATI RESIDENZA COMPRENSIVA </a:t>
            </a:r>
            <a:r>
              <a:rPr lang="it-IT" dirty="0" err="1" smtClean="0"/>
              <a:t>DI</a:t>
            </a:r>
            <a:r>
              <a:rPr lang="it-IT" dirty="0" smtClean="0"/>
              <a:t> CAP</a:t>
            </a:r>
          </a:p>
          <a:p>
            <a:r>
              <a:rPr lang="it-IT" dirty="0" smtClean="0"/>
              <a:t>DATI ANAGRAFICI E CF </a:t>
            </a:r>
            <a:r>
              <a:rPr lang="it-IT" dirty="0" smtClean="0"/>
              <a:t>CONIUGE</a:t>
            </a:r>
            <a:endParaRPr lang="it-IT" dirty="0" smtClean="0"/>
          </a:p>
          <a:p>
            <a:r>
              <a:rPr lang="it-IT" dirty="0" smtClean="0"/>
              <a:t>REDDITI </a:t>
            </a:r>
            <a:r>
              <a:rPr lang="it-IT" dirty="0" smtClean="0"/>
              <a:t>RICHIEDENTE</a:t>
            </a:r>
          </a:p>
          <a:p>
            <a:r>
              <a:rPr lang="it-IT" dirty="0" smtClean="0"/>
              <a:t>REDDITI CONIUGE</a:t>
            </a:r>
            <a:endParaRPr lang="it-IT" dirty="0" smtClean="0"/>
          </a:p>
          <a:p>
            <a:r>
              <a:rPr lang="it-IT" dirty="0" smtClean="0"/>
              <a:t>IBAN RICHIEDENTE (INDICARE SE INTESTATO SOLO AL RICHIEDENTE O SE COINTESTATO – NEL SECONDO CASO VANNO COMUNICATI I DATI ANAGRAFICI DEL COINTESTATARIO)</a:t>
            </a:r>
          </a:p>
          <a:p>
            <a:r>
              <a:rPr lang="it-IT" dirty="0" smtClean="0"/>
              <a:t>NUMERO </a:t>
            </a:r>
            <a:r>
              <a:rPr lang="it-IT" dirty="0" smtClean="0"/>
              <a:t>CELLULARE PER LE COMUNICAZIONI DA PARTE </a:t>
            </a:r>
            <a:r>
              <a:rPr lang="it-IT" dirty="0" err="1" smtClean="0"/>
              <a:t>DI</a:t>
            </a:r>
            <a:r>
              <a:rPr lang="it-IT" dirty="0" smtClean="0"/>
              <a:t> </a:t>
            </a:r>
            <a:r>
              <a:rPr lang="it-IT" dirty="0" smtClean="0"/>
              <a:t>INPS</a:t>
            </a:r>
          </a:p>
          <a:p>
            <a:r>
              <a:rPr lang="it-IT" dirty="0" smtClean="0"/>
              <a:t>DICHIARAZIONE RESIDENZA IN ITALIA DA ALMENO 10 ANNI</a:t>
            </a:r>
            <a:endParaRPr lang="it-IT" dirty="0" smtClean="0"/>
          </a:p>
          <a:p>
            <a:pPr lvl="0"/>
            <a:endParaRPr lang="it-IT" dirty="0" smtClean="0"/>
          </a:p>
          <a:p>
            <a:pPr lvl="0">
              <a:buNone/>
            </a:pPr>
            <a:endParaRPr lang="it-IT" dirty="0" smtClean="0"/>
          </a:p>
          <a:p>
            <a:pPr lvl="0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endParaRPr lang="it-IT" dirty="0" smtClean="0"/>
          </a:p>
          <a:p>
            <a:pPr>
              <a:buNone/>
            </a:pPr>
            <a:r>
              <a:rPr lang="it-IT" b="1" dirty="0" smtClean="0"/>
              <a:t>	La maggiorazione dell'Assegno Sociale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Dal 2002, inoltre, i titolari di AS con almeno</a:t>
            </a:r>
            <a:r>
              <a:rPr lang="it-IT" b="1" dirty="0" smtClean="0"/>
              <a:t> 70 di età </a:t>
            </a:r>
            <a:r>
              <a:rPr lang="it-IT" dirty="0" smtClean="0"/>
              <a:t>possono ottenere l'incremento della la maggiorazione base di 12,92 euro sino a </a:t>
            </a:r>
            <a:r>
              <a:rPr lang="it-IT" b="1" dirty="0" smtClean="0"/>
              <a:t>190,86€</a:t>
            </a:r>
            <a:r>
              <a:rPr lang="it-IT" dirty="0" smtClean="0"/>
              <a:t> in modo da consentire il raggiungimento del cd. milione delle vecchie lire (art. 38, L. 448/2001).  </a:t>
            </a:r>
          </a:p>
          <a:p>
            <a:r>
              <a:rPr lang="it-IT" dirty="0" smtClean="0"/>
              <a:t>Si tratta per l'appunto del cd. </a:t>
            </a:r>
            <a:r>
              <a:rPr lang="it-IT" dirty="0" smtClean="0">
                <a:hlinkClick r:id="rId3" tooltip="Approfondisci nel dizionario come funziona l'incremento al milione"/>
              </a:rPr>
              <a:t>incremento al milione</a:t>
            </a:r>
            <a:r>
              <a:rPr lang="it-IT" dirty="0" smtClean="0"/>
              <a:t>. I redditi valutabili e le condizioni per il conseguimento sono praticamente i medesimi di quelli previsti per la concessione della maggiorazione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smtClean="0"/>
              <a:t>TRASFORMAZIONE  DA ASSEGNO INVALIDI CIVILI AD ASSEGNO SOCIALE</a:t>
            </a:r>
          </a:p>
          <a:p>
            <a:pPr>
              <a:buNone/>
            </a:pPr>
            <a:endParaRPr lang="it-IT" smtClean="0"/>
          </a:p>
          <a:p>
            <a:pPr>
              <a:buNone/>
            </a:pPr>
            <a:r>
              <a:rPr lang="it-IT" dirty="0" smtClean="0"/>
              <a:t>	Si ricorda che ai soggetti titolari dell'</a:t>
            </a:r>
            <a:r>
              <a:rPr lang="it-IT" dirty="0" smtClean="0">
                <a:hlinkClick r:id="rId3" tooltip="Vai all'approfondimento di assegno mensile d'invalidita'"/>
              </a:rPr>
              <a:t>assegno mensile di invalidità</a:t>
            </a:r>
            <a:r>
              <a:rPr lang="it-IT" dirty="0" smtClean="0"/>
              <a:t> civile o della </a:t>
            </a:r>
            <a:r>
              <a:rPr lang="it-IT" dirty="0" smtClean="0">
                <a:hlinkClick r:id="rId4" tooltip="Approfondisci come funziona la pensione di inabilità civile"/>
              </a:rPr>
              <a:t>pensione di inabilità civile</a:t>
            </a:r>
            <a:r>
              <a:rPr lang="it-IT" dirty="0" smtClean="0"/>
              <a:t> (ex </a:t>
            </a:r>
            <a:r>
              <a:rPr lang="it-IT" dirty="0" smtClean="0">
                <a:hlinkClick r:id="rId5" tooltip="Vai al testo della legge 118/1971"/>
              </a:rPr>
              <a:t>legge 118/1971</a:t>
            </a:r>
            <a:r>
              <a:rPr lang="it-IT" dirty="0" smtClean="0"/>
              <a:t>) o agli </a:t>
            </a:r>
            <a:r>
              <a:rPr lang="it-IT" dirty="0" smtClean="0">
                <a:hlinkClick r:id="rId6" tooltip="Vai all'approfondimento sui benefici previsti per gli invalidi civili"/>
              </a:rPr>
              <a:t>invalidi civili</a:t>
            </a:r>
            <a:r>
              <a:rPr lang="it-IT" dirty="0" smtClean="0"/>
              <a:t> ultra65enni spetta, nel 2018 al compimento dei 66 anni e 7 mesi, l'</a:t>
            </a:r>
            <a:r>
              <a:rPr lang="it-IT" b="1" dirty="0" smtClean="0"/>
              <a:t>assegno sociale sostitutivo</a:t>
            </a:r>
            <a:r>
              <a:rPr lang="it-IT" dirty="0" smtClean="0"/>
              <a:t> o </a:t>
            </a:r>
            <a:r>
              <a:rPr lang="it-IT" b="1" dirty="0" smtClean="0"/>
              <a:t>derivante</a:t>
            </a:r>
            <a:r>
              <a:rPr lang="it-IT" dirty="0" smtClean="0"/>
              <a:t> dall'invalidità civile. In tali casi l'assegno sociale si comporta in modo completamente diverso rispetto a quanto sopra esposto. In particolare, con riferimento al reddito, si continua a prendere in considerazione solo quello </a:t>
            </a:r>
            <a:r>
              <a:rPr lang="it-IT" b="1" dirty="0" smtClean="0"/>
              <a:t>personale dell'invalido</a:t>
            </a:r>
            <a:r>
              <a:rPr lang="it-IT" dirty="0" smtClean="0"/>
              <a:t> (e non quello del coniuge) e, per quanto riguarda i limiti di reddito, si continuano a prendere a riferimento quelli vigenti rispettivamente per l'</a:t>
            </a:r>
            <a:r>
              <a:rPr lang="it-IT" dirty="0" smtClean="0">
                <a:hlinkClick r:id="rId3" tooltip="Vai all'approfondimento di assegno mensile d'invalidita'"/>
              </a:rPr>
              <a:t>assegno mensile di invalidità</a:t>
            </a:r>
            <a:r>
              <a:rPr lang="it-IT" dirty="0" smtClean="0"/>
              <a:t> e per la pensione di </a:t>
            </a:r>
            <a:r>
              <a:rPr lang="it-IT" dirty="0" err="1" smtClean="0"/>
              <a:t>inabilita'</a:t>
            </a:r>
            <a:r>
              <a:rPr lang="it-IT" dirty="0" smtClean="0"/>
              <a:t> civile che risultano più favorevoli rispetto a quelli previsti per l'assegno sociale. L'assegno sociale sostitutivo, inoltre, </a:t>
            </a:r>
            <a:r>
              <a:rPr lang="it-IT" b="1" dirty="0" smtClean="0"/>
              <a:t>non è soggetto al meccanismo di riduzione</a:t>
            </a:r>
            <a:r>
              <a:rPr lang="it-IT" dirty="0" smtClean="0"/>
              <a:t> in funzione del reddito percepito, quindi viene sempre erogato in </a:t>
            </a:r>
            <a:r>
              <a:rPr lang="it-IT" b="1" dirty="0" smtClean="0"/>
              <a:t>misura piena</a:t>
            </a:r>
            <a:r>
              <a:rPr lang="it-IT" dirty="0" smtClean="0"/>
              <a:t> come accade per le prestazioni di </a:t>
            </a:r>
            <a:r>
              <a:rPr lang="it-IT" dirty="0" err="1" smtClean="0"/>
              <a:t>InvCiv</a:t>
            </a:r>
            <a:r>
              <a:rPr lang="it-IT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L'assegno sociale è una prestazione assistenziale che </a:t>
            </a:r>
            <a:r>
              <a:rPr lang="it-IT" u="sng" dirty="0" smtClean="0"/>
              <a:t>prescinde dal versamento dei contributi</a:t>
            </a:r>
            <a:r>
              <a:rPr lang="it-IT" dirty="0" smtClean="0"/>
              <a:t> ed è erogata in favore di soggetti in condizione economiche disagiate al raggiungimento di una determinata età anagrafica.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Nel 2018 la prestazione può essere riconosciuta ai cittadini italiani residenti in Italia che abbiano compiuto almeno </a:t>
            </a:r>
            <a:r>
              <a:rPr lang="it-IT" b="1" dirty="0" smtClean="0"/>
              <a:t>66 anni e 7 mesi di età</a:t>
            </a:r>
            <a:r>
              <a:rPr lang="it-IT" dirty="0" smtClean="0"/>
              <a:t> (requisito da adeguare alla </a:t>
            </a:r>
            <a:r>
              <a:rPr lang="it-IT" dirty="0" smtClean="0">
                <a:hlinkClick r:id="rId3" tooltip="Approfondisci sul funzionamento della speranza di vita"/>
              </a:rPr>
              <a:t>speranza di vita</a:t>
            </a:r>
            <a:r>
              <a:rPr lang="it-IT" dirty="0" smtClean="0"/>
              <a:t>). Ai cittadini italiani sono stati equiparati i </a:t>
            </a:r>
            <a:r>
              <a:rPr lang="it-IT" b="1" dirty="0" smtClean="0"/>
              <a:t>cittadini comunitari e quelli extra-comunitari in possesso della carta di soggiorno </a:t>
            </a:r>
            <a:r>
              <a:rPr lang="it-IT" b="1" dirty="0" err="1" smtClean="0"/>
              <a:t>semprechè</a:t>
            </a:r>
            <a:r>
              <a:rPr lang="it-IT" b="1" dirty="0" smtClean="0"/>
              <a:t> siano residenti in Italia</a:t>
            </a:r>
            <a:r>
              <a:rPr lang="it-IT" dirty="0" smtClean="0"/>
              <a:t>. Questi soggetti devono però dimostrare di avere soggiornato legalmente in Italia ed in via continuativa da almeno 10 anni. Per tutti i soggetti è elemento costitutivo la </a:t>
            </a:r>
            <a:r>
              <a:rPr lang="it-IT" b="1" dirty="0" smtClean="0"/>
              <a:t>residenza effettiva</a:t>
            </a:r>
            <a:r>
              <a:rPr lang="it-IT" dirty="0" smtClean="0"/>
              <a:t> in Italia: pertanto un eventuale trasferimento all'estero comporta la perdita dell'assegno. </a:t>
            </a:r>
            <a:br>
              <a:rPr lang="it-IT" dirty="0" smtClean="0"/>
            </a:b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</p:txBody>
      </p:sp>
      <p:pic>
        <p:nvPicPr>
          <p:cNvPr id="4" name="Immagine 3" descr="Requisiti anagrafici assegno sociale PensioniOggi.it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88840"/>
            <a:ext cx="252028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GL AGRICOLI\Desktop\CORSO PATRONATO 2018 MANIN\pensione-vecchia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556792"/>
            <a:ext cx="4288864" cy="4763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Ai fini della determinazione dell'importo concorrono i </a:t>
            </a:r>
            <a:r>
              <a:rPr lang="it-IT" b="1" dirty="0" smtClean="0"/>
              <a:t>redditi di qualsiasi natura</a:t>
            </a:r>
            <a:r>
              <a:rPr lang="it-IT" dirty="0" smtClean="0"/>
              <a:t> al netto dell'imposizione fiscale e contributiva, ivi compresi quelli </a:t>
            </a:r>
            <a:r>
              <a:rPr lang="it-IT" b="1" dirty="0" smtClean="0"/>
              <a:t>esenti da imposte</a:t>
            </a:r>
            <a:r>
              <a:rPr lang="it-IT" dirty="0" smtClean="0"/>
              <a:t>, quelli soggetti a ritenuta alla fonte a titolo d'imposta o imposta sostitutiva, nonché agli assegni alimentari corrisposti secondo le norme del codice civile. Vi rientrano, in particolare, anche le </a:t>
            </a:r>
            <a:r>
              <a:rPr lang="it-IT" u="sng" dirty="0" smtClean="0">
                <a:hlinkClick r:id="rId3" tooltip="Approfondisci i benefici previsti dalla normativa in favore delle pensioni di guerra"/>
              </a:rPr>
              <a:t>pensioni di guerra</a:t>
            </a:r>
            <a:r>
              <a:rPr lang="it-IT" dirty="0" smtClean="0"/>
              <a:t>.  Vanno esclusi dal computo del reddito i trattamenti di fine rapporto comunque denominati e le sue eventuali anticipazioni, le competenze arretrate soggette a tassazione separata, il valore dello stesso assegno sociale nonché il </a:t>
            </a:r>
            <a:r>
              <a:rPr lang="it-IT" b="1" dirty="0" smtClean="0"/>
              <a:t>reddito della casa di abitazione</a:t>
            </a:r>
            <a:r>
              <a:rPr lang="it-IT" dirty="0" smtClean="0"/>
              <a:t>.</a:t>
            </a:r>
          </a:p>
          <a:p>
            <a:pPr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Vengono escluse dal computo dei redditi anche le </a:t>
            </a:r>
            <a:r>
              <a:rPr lang="it-IT" u="sng" dirty="0" smtClean="0">
                <a:hlinkClick r:id="rId3" tooltip="Vai all'approfondimento sui requisiti per conseguire l'indennità di accompagnamento"/>
              </a:rPr>
              <a:t>indennità di accompagnamento</a:t>
            </a:r>
            <a:r>
              <a:rPr lang="it-IT" dirty="0" smtClean="0"/>
              <a:t> di ogni tipo, gli assegni per l’assistenza personale continuativa erogati dall’INAIL nei casi di invalidità permanente assoluta, gli assegni per l’assistenza personale e continuativa pagati dall’INPS ai pensionati per inabilità.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La verifica dei redditi viene fatta dall’INPS annualmente, per cui, l’anno successivo l’Istituto opera la </a:t>
            </a:r>
            <a:r>
              <a:rPr lang="it-IT" b="1" dirty="0" smtClean="0"/>
              <a:t>liquidazione definitiva o la modifica</a:t>
            </a:r>
            <a:r>
              <a:rPr lang="it-IT" dirty="0" smtClean="0"/>
              <a:t> o la sospensione sulla base delle dichiarazioni reddituali rese dagli interessati.</a:t>
            </a:r>
          </a:p>
          <a:p>
            <a:r>
              <a:rPr lang="it-IT" dirty="0" smtClean="0"/>
              <a:t>L’assegno sociale non è soggetto a IRPEF. Una caratteristica della prestazione assistenziale in questione è data dalla circostanza che la stessa è erogata con </a:t>
            </a:r>
            <a:r>
              <a:rPr lang="it-IT" b="1" dirty="0" smtClean="0"/>
              <a:t>carattere di provvisorietà</a:t>
            </a:r>
            <a:r>
              <a:rPr lang="it-IT" dirty="0" smtClean="0"/>
              <a:t> sulla base della dichiarazione rilasciata dal richiedente e deve essere conguagliata, entro il mese di luglio dell'anno successivo, sulla base della dichiarazione dei redditi effettivamente percepiti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b="1" dirty="0" smtClean="0"/>
              <a:t>	La maggiorazione dell'Assegno Sociale</a:t>
            </a:r>
            <a:endParaRPr lang="it-IT" dirty="0" smtClean="0"/>
          </a:p>
          <a:p>
            <a:r>
              <a:rPr lang="it-IT" dirty="0" smtClean="0"/>
              <a:t>Dal 2001 l'importo dell'assegno sociale viene maggiorato di una </a:t>
            </a:r>
            <a:r>
              <a:rPr lang="it-IT" b="1" dirty="0" smtClean="0"/>
              <a:t>quota fissa</a:t>
            </a:r>
            <a:r>
              <a:rPr lang="it-IT" dirty="0" smtClean="0"/>
              <a:t> non soggetta a </a:t>
            </a:r>
            <a:r>
              <a:rPr lang="it-IT" dirty="0" smtClean="0">
                <a:hlinkClick r:id="rId3" tooltip="Approfondisci nel dizionario come funziona la perequazione"/>
              </a:rPr>
              <a:t>perequazione</a:t>
            </a:r>
            <a:r>
              <a:rPr lang="it-IT" dirty="0" smtClean="0"/>
              <a:t> pari a </a:t>
            </a:r>
            <a:r>
              <a:rPr lang="it-IT" b="1" dirty="0" smtClean="0"/>
              <a:t>12,92 euro al mese</a:t>
            </a:r>
            <a:r>
              <a:rPr lang="it-IT" dirty="0" smtClean="0"/>
              <a:t> per coloro che hanno un età superiore a </a:t>
            </a:r>
            <a:r>
              <a:rPr lang="it-IT" b="1" dirty="0" smtClean="0"/>
              <a:t>65 anni </a:t>
            </a:r>
            <a:r>
              <a:rPr lang="it-IT" dirty="0" smtClean="0"/>
              <a:t>(articolo 70, </a:t>
            </a:r>
            <a:r>
              <a:rPr lang="it-IT" dirty="0" err="1" smtClean="0"/>
              <a:t>co</a:t>
            </a:r>
            <a:r>
              <a:rPr lang="it-IT" dirty="0" smtClean="0"/>
              <a:t>. 1 </a:t>
            </a:r>
            <a:r>
              <a:rPr lang="it-IT" dirty="0" smtClean="0">
                <a:hlinkClick r:id="rId4" tooltip="Vai al testo della legge 388/2000"/>
              </a:rPr>
              <a:t>legge 388/2000</a:t>
            </a:r>
            <a:r>
              <a:rPr lang="it-IT" dirty="0" smtClean="0"/>
              <a:t>). Tale maggiorazione spetta in misura intera a condizione che il reddito personale non risulti superiore a </a:t>
            </a:r>
            <a:r>
              <a:rPr lang="it-IT" b="1" dirty="0" smtClean="0"/>
              <a:t>5.889€</a:t>
            </a:r>
            <a:r>
              <a:rPr lang="it-IT" dirty="0" smtClean="0"/>
              <a:t> (2018); se il soggetto è coniugato, oltre al limite di reddito personale, è necessario rispettare anche un limite di reddito coniugale che per il 2018 risulta pari a </a:t>
            </a:r>
            <a:r>
              <a:rPr lang="it-IT" b="1" dirty="0" smtClean="0"/>
              <a:t>12.485,46€</a:t>
            </a:r>
            <a:r>
              <a:rPr lang="it-IT" dirty="0" smtClean="0"/>
              <a:t> (2018).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dirty="0" smtClean="0"/>
              <a:t>ASSEGNO SOCIALE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b="1" dirty="0" smtClean="0"/>
              <a:t>	La maggiorazione dell'Assegno Sociale</a:t>
            </a:r>
            <a:endParaRPr lang="it-IT" dirty="0" smtClean="0"/>
          </a:p>
          <a:p>
            <a:r>
              <a:rPr lang="it-IT" dirty="0" smtClean="0"/>
              <a:t>Spetta in misura parziale sino al raggiungimento del limite di reddito aumentato dell'importo della maggiorazione. I redditi da valutare ai fini della maggiorazione sono i medesimi di quelli previsti ai fini della concessione dell'assegno sociale (sopra descritti) con esclusione però delle </a:t>
            </a:r>
            <a:r>
              <a:rPr lang="it-IT" dirty="0" smtClean="0">
                <a:hlinkClick r:id="rId3" tooltip="Approfondisci i benefici previsti dalla normativa in favore delle pensioni di guerra"/>
              </a:rPr>
              <a:t>pensioni di guerra</a:t>
            </a:r>
            <a:r>
              <a:rPr lang="it-IT" dirty="0" smtClean="0"/>
              <a:t> e con inclusione - nella valutazione del reddito rilevante - dei trattamenti di fine rapporto o comunque denominati e degli arretrati assoggettati a tassazione separata. 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1601</TotalTime>
  <Words>125</Words>
  <Application>Microsoft Office PowerPoint</Application>
  <PresentationFormat>Presentazione su schermo (4:3)</PresentationFormat>
  <Paragraphs>60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Verve</vt:lpstr>
      <vt:lpstr>ASSEGNO SOCIALE</vt:lpstr>
      <vt:lpstr>ASSEGNO SOCIALE</vt:lpstr>
      <vt:lpstr>ASSEGNO SOCIALE</vt:lpstr>
      <vt:lpstr>ASSEGNO SOCIALE</vt:lpstr>
      <vt:lpstr>ASSEGNO SOCIALE</vt:lpstr>
      <vt:lpstr>ASSEGNO SOCIALE</vt:lpstr>
      <vt:lpstr>ASSEGNO SOCIALE</vt:lpstr>
      <vt:lpstr>ASSEGNO SOCIALE</vt:lpstr>
      <vt:lpstr>ASSEGNO SOCIALE</vt:lpstr>
      <vt:lpstr>ASSEGNO SOCIALE</vt:lpstr>
      <vt:lpstr>ASSEGNO SOCIALE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PATRONATO E CAF</dc:title>
  <dc:creator>UGL AGRICOLI</dc:creator>
  <cp:lastModifiedBy>UGL AGRICOLI</cp:lastModifiedBy>
  <cp:revision>349</cp:revision>
  <dcterms:created xsi:type="dcterms:W3CDTF">2018-10-01T09:24:08Z</dcterms:created>
  <dcterms:modified xsi:type="dcterms:W3CDTF">2018-10-11T10:38:08Z</dcterms:modified>
</cp:coreProperties>
</file>